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7" r:id="rId6"/>
    <p:sldId id="261" r:id="rId7"/>
    <p:sldId id="264" r:id="rId8"/>
    <p:sldId id="268"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4660"/>
  </p:normalViewPr>
  <p:slideViewPr>
    <p:cSldViewPr snapToGrid="0">
      <p:cViewPr varScale="1">
        <p:scale>
          <a:sx n="114" d="100"/>
          <a:sy n="114" d="100"/>
        </p:scale>
        <p:origin x="12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2/13/2023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2/13/2023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2/13/2023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2/13/2023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144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2/13/2023</a:t>
            </a:fld>
            <a:endParaRPr lang="en-US" dirty="0"/>
          </a:p>
        </p:txBody>
      </p:sp>
      <p:sp>
        <p:nvSpPr>
          <p:cNvPr id="5" name="Footer Placeholder 4"/>
          <p:cNvSpPr>
            <a:spLocks noGrp="1"/>
          </p:cNvSpPr>
          <p:nvPr>
            <p:ph type="ftr" sz="quarter" idx="3"/>
          </p:nvPr>
        </p:nvSpPr>
        <p:spPr>
          <a:xfrm>
            <a:off x="28173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3965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9D9D0AB-1E2F-44A8-B9C6-FA4098301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62649-0EC0-4170-A7C4-8F8B0D98047C}"/>
              </a:ext>
            </a:extLst>
          </p:cNvPr>
          <p:cNvSpPr>
            <a:spLocks noGrp="1"/>
          </p:cNvSpPr>
          <p:nvPr>
            <p:ph type="ctrTitle"/>
          </p:nvPr>
        </p:nvSpPr>
        <p:spPr>
          <a:xfrm>
            <a:off x="5203371" y="4208449"/>
            <a:ext cx="6211956" cy="1526008"/>
          </a:xfrm>
        </p:spPr>
        <p:txBody>
          <a:bodyPr anchor="b">
            <a:normAutofit/>
          </a:bodyPr>
          <a:lstStyle/>
          <a:p>
            <a:pPr algn="l"/>
            <a:r>
              <a:rPr lang="en-US" altLang="en-US" sz="2600" b="1" cap="none">
                <a:latin typeface="Times New Roman" panose="02020603050405020304" pitchFamily="18" charset="0"/>
                <a:cs typeface="Times New Roman" panose="02020603050405020304" pitchFamily="18" charset="0"/>
              </a:rPr>
              <a:t>The Role of Incentives and Communication in Strategic Alliances: </a:t>
            </a:r>
            <a:br>
              <a:rPr lang="en-US" altLang="en-US" sz="2600" b="1" cap="none">
                <a:latin typeface="Times New Roman" panose="02020603050405020304" pitchFamily="18" charset="0"/>
                <a:cs typeface="Times New Roman" panose="02020603050405020304" pitchFamily="18" charset="0"/>
              </a:rPr>
            </a:br>
            <a:r>
              <a:rPr lang="en-US" altLang="en-US" sz="2600" b="1" cap="none">
                <a:latin typeface="Times New Roman" panose="02020603050405020304" pitchFamily="18" charset="0"/>
                <a:cs typeface="Times New Roman" panose="02020603050405020304" pitchFamily="18" charset="0"/>
              </a:rPr>
              <a:t>An Experimental Investigation</a:t>
            </a:r>
            <a:endParaRPr lang="en-US" sz="2600" cap="none">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5375141F-A0BE-484F-AC77-F0FC696178D4}"/>
              </a:ext>
            </a:extLst>
          </p:cNvPr>
          <p:cNvSpPr>
            <a:spLocks noGrp="1"/>
          </p:cNvSpPr>
          <p:nvPr>
            <p:ph type="subTitle" idx="1"/>
          </p:nvPr>
        </p:nvSpPr>
        <p:spPr>
          <a:xfrm>
            <a:off x="5215019" y="5734457"/>
            <a:ext cx="6211956" cy="547962"/>
          </a:xfrm>
        </p:spPr>
        <p:txBody>
          <a:bodyPr anchor="t">
            <a:normAutofit/>
          </a:bodyPr>
          <a:lstStyle/>
          <a:p>
            <a:pPr algn="l">
              <a:lnSpc>
                <a:spcPct val="102000"/>
              </a:lnSpc>
              <a:spcAft>
                <a:spcPts val="600"/>
              </a:spcAft>
            </a:pPr>
            <a:r>
              <a:rPr lang="en-US" altLang="en-US" sz="1100" b="1">
                <a:solidFill>
                  <a:schemeClr val="tx1">
                    <a:alpha val="85000"/>
                  </a:schemeClr>
                </a:solidFill>
                <a:latin typeface="Times New Roman" panose="02020603050405020304" pitchFamily="18" charset="0"/>
                <a:ea typeface="Tahoma" panose="020B0604030504040204" pitchFamily="34" charset="0"/>
                <a:cs typeface="Times New Roman" panose="02020603050405020304" pitchFamily="18" charset="0"/>
              </a:rPr>
              <a:t>Agarwal, Croson, and Mahoney (2010)</a:t>
            </a:r>
          </a:p>
          <a:p>
            <a:pPr algn="l">
              <a:lnSpc>
                <a:spcPct val="102000"/>
              </a:lnSpc>
              <a:spcAft>
                <a:spcPts val="600"/>
              </a:spcAft>
            </a:pPr>
            <a:r>
              <a:rPr lang="en-US" sz="1100" b="1">
                <a:solidFill>
                  <a:schemeClr val="tx1">
                    <a:alpha val="85000"/>
                  </a:schemeClr>
                </a:solidFill>
                <a:latin typeface="Times New Roman" panose="02020603050405020304" pitchFamily="18" charset="0"/>
                <a:ea typeface="Tahoma" panose="020B0604030504040204" pitchFamily="34" charset="0"/>
                <a:cs typeface="Times New Roman" panose="02020603050405020304" pitchFamily="18" charset="0"/>
              </a:rPr>
              <a:t>Modified and Presented by Carter Zagorski, Spring 2023</a:t>
            </a:r>
            <a:endParaRPr lang="en-US" sz="1100">
              <a:solidFill>
                <a:schemeClr val="tx1">
                  <a:alpha val="85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1C6F9611-3A25-4FAD-9475-8A7660979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0144"/>
            <a:ext cx="4060371" cy="52382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miling for the camera&#10;&#10;Description automatically generated with low confidence">
            <a:extLst>
              <a:ext uri="{FF2B5EF4-FFF2-40B4-BE49-F238E27FC236}">
                <a16:creationId xmlns:a16="http://schemas.microsoft.com/office/drawing/2014/main" id="{733BE34C-123A-48D2-80CC-88CF8EBD9E55}"/>
              </a:ext>
            </a:extLst>
          </p:cNvPr>
          <p:cNvPicPr>
            <a:picLocks noChangeAspect="1"/>
          </p:cNvPicPr>
          <p:nvPr/>
        </p:nvPicPr>
        <p:blipFill rotWithShape="1">
          <a:blip r:embed="rId2"/>
          <a:srcRect r="1" b="15560"/>
          <a:stretch/>
        </p:blipFill>
        <p:spPr>
          <a:xfrm>
            <a:off x="20" y="824129"/>
            <a:ext cx="3881599" cy="4910328"/>
          </a:xfrm>
          <a:prstGeom prst="rect">
            <a:avLst/>
          </a:prstGeom>
        </p:spPr>
      </p:pic>
      <p:sp>
        <p:nvSpPr>
          <p:cNvPr id="40" name="Rectangle 39">
            <a:extLst>
              <a:ext uri="{FF2B5EF4-FFF2-40B4-BE49-F238E27FC236}">
                <a16:creationId xmlns:a16="http://schemas.microsoft.com/office/drawing/2014/main" id="{2CAFBD32-D3B9-4AA1-8A52-E7788A955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7304" y="0"/>
            <a:ext cx="3712695" cy="313160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erson with curly hair&#10;&#10;Description automatically generated with low confidence">
            <a:extLst>
              <a:ext uri="{FF2B5EF4-FFF2-40B4-BE49-F238E27FC236}">
                <a16:creationId xmlns:a16="http://schemas.microsoft.com/office/drawing/2014/main" id="{3BA461D5-E824-45E1-90C7-A7FB40D6C369}"/>
              </a:ext>
            </a:extLst>
          </p:cNvPr>
          <p:cNvPicPr>
            <a:picLocks noChangeAspect="1"/>
          </p:cNvPicPr>
          <p:nvPr/>
        </p:nvPicPr>
        <p:blipFill rotWithShape="1">
          <a:blip r:embed="rId3"/>
          <a:srcRect r="-4" b="26469"/>
          <a:stretch/>
        </p:blipFill>
        <p:spPr>
          <a:xfrm>
            <a:off x="4722011" y="10"/>
            <a:ext cx="3383280" cy="2952719"/>
          </a:xfrm>
          <a:prstGeom prst="rect">
            <a:avLst/>
          </a:prstGeom>
        </p:spPr>
      </p:pic>
      <p:sp>
        <p:nvSpPr>
          <p:cNvPr id="42" name="Freeform 6">
            <a:extLst>
              <a:ext uri="{FF2B5EF4-FFF2-40B4-BE49-F238E27FC236}">
                <a16:creationId xmlns:a16="http://schemas.microsoft.com/office/drawing/2014/main" id="{9C77E800-FF01-449B-A776-7FB39BAA2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553373" y="3751045"/>
            <a:ext cx="1609735" cy="216642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alpha val="80000"/>
            </a:schemeClr>
          </a:solidFill>
          <a:ln w="0">
            <a:noFill/>
            <a:prstDash val="solid"/>
            <a:round/>
            <a:headEnd/>
            <a:tailEnd/>
          </a:ln>
        </p:spPr>
      </p:sp>
      <p:sp>
        <p:nvSpPr>
          <p:cNvPr id="44" name="Rectangle 43">
            <a:extLst>
              <a:ext uri="{FF2B5EF4-FFF2-40B4-BE49-F238E27FC236}">
                <a16:creationId xmlns:a16="http://schemas.microsoft.com/office/drawing/2014/main" id="{7B1FFF1B-D8E7-43C1-963D-013BA4049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3000" y="660143"/>
            <a:ext cx="3429000" cy="33832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miling for the picture&#10;&#10;Description automatically generated with medium confidence">
            <a:extLst>
              <a:ext uri="{FF2B5EF4-FFF2-40B4-BE49-F238E27FC236}">
                <a16:creationId xmlns:a16="http://schemas.microsoft.com/office/drawing/2014/main" id="{5B21479C-3474-4DA6-B01A-33742FDBF206}"/>
              </a:ext>
            </a:extLst>
          </p:cNvPr>
          <p:cNvPicPr>
            <a:picLocks noChangeAspect="1"/>
          </p:cNvPicPr>
          <p:nvPr/>
        </p:nvPicPr>
        <p:blipFill rotWithShape="1">
          <a:blip r:embed="rId4"/>
          <a:srcRect t="9811" r="-4" b="10306"/>
          <a:stretch/>
        </p:blipFill>
        <p:spPr>
          <a:xfrm>
            <a:off x="8942136" y="824735"/>
            <a:ext cx="3249864" cy="3054096"/>
          </a:xfrm>
          <a:prstGeom prst="rect">
            <a:avLst/>
          </a:prstGeom>
        </p:spPr>
      </p:pic>
      <p:sp useBgFill="1">
        <p:nvSpPr>
          <p:cNvPr id="46" name="Rectangle 45">
            <a:extLst>
              <a:ext uri="{FF2B5EF4-FFF2-40B4-BE49-F238E27FC236}">
                <a16:creationId xmlns:a16="http://schemas.microsoft.com/office/drawing/2014/main" id="{D8968742-1D40-4F6B-9272-064FD1631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0486" y="6453386"/>
            <a:ext cx="573314" cy="4046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99164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9AA33-5DDD-49F5-8536-BCBA32017930}"/>
              </a:ext>
            </a:extLst>
          </p:cNvPr>
          <p:cNvSpPr>
            <a:spLocks noGrp="1"/>
          </p:cNvSpPr>
          <p:nvPr>
            <p:ph type="title"/>
          </p:nvPr>
        </p:nvSpPr>
        <p:spPr>
          <a:xfrm>
            <a:off x="0" y="204788"/>
            <a:ext cx="12192000" cy="604838"/>
          </a:xfrm>
        </p:spPr>
        <p:txBody>
          <a:bodyPr>
            <a:normAutofit/>
          </a:bodyPr>
          <a:lstStyle/>
          <a:p>
            <a:pPr algn="ctr"/>
            <a:r>
              <a:rPr lang="en-US" sz="3600" b="1" dirty="0">
                <a:latin typeface="Times New Roman" panose="02020603050405020304" pitchFamily="18" charset="0"/>
                <a:cs typeface="Times New Roman" panose="02020603050405020304" pitchFamily="18" charset="0"/>
              </a:rPr>
              <a:t>Introduction</a:t>
            </a:r>
          </a:p>
        </p:txBody>
      </p:sp>
      <p:sp>
        <p:nvSpPr>
          <p:cNvPr id="5" name="TextBox 4">
            <a:extLst>
              <a:ext uri="{FF2B5EF4-FFF2-40B4-BE49-F238E27FC236}">
                <a16:creationId xmlns:a16="http://schemas.microsoft.com/office/drawing/2014/main" id="{5DB2BF7A-D148-4B71-8141-D39FEB118517}"/>
              </a:ext>
            </a:extLst>
          </p:cNvPr>
          <p:cNvSpPr txBox="1"/>
          <p:nvPr/>
        </p:nvSpPr>
        <p:spPr>
          <a:xfrm>
            <a:off x="1266823" y="3094405"/>
            <a:ext cx="11077575" cy="1631216"/>
          </a:xfrm>
          <a:prstGeom prst="rect">
            <a:avLst/>
          </a:prstGeom>
          <a:noFill/>
        </p:spPr>
        <p:txBody>
          <a:bodyPr wrap="square">
            <a:spAutoFit/>
          </a:bodyPr>
          <a:lstStyle/>
          <a:p>
            <a:pPr algn="l"/>
            <a:r>
              <a:rPr lang="en-US" sz="2000" b="0" i="0" u="none" strike="noStrike" baseline="0" dirty="0">
                <a:latin typeface="Times-Roman"/>
              </a:rPr>
              <a:t>Literature on strategic alliance: large</a:t>
            </a:r>
            <a:r>
              <a:rPr lang="en-US" sz="2000" dirty="0">
                <a:latin typeface="Times-Roman"/>
              </a:rPr>
              <a:t> </a:t>
            </a:r>
            <a:r>
              <a:rPr lang="en-US" sz="2000" b="0" i="0" u="none" strike="noStrike" baseline="0" dirty="0">
                <a:latin typeface="Times-Roman"/>
              </a:rPr>
              <a:t>gap between </a:t>
            </a:r>
            <a:r>
              <a:rPr lang="en-US" sz="2000" b="1" i="1" u="none" strike="noStrike" baseline="0" dirty="0">
                <a:latin typeface="Times-Italic"/>
              </a:rPr>
              <a:t>potential </a:t>
            </a:r>
            <a:r>
              <a:rPr lang="en-US" sz="2000" b="1" i="0" u="none" strike="noStrike" baseline="0" dirty="0">
                <a:latin typeface="Times-Roman"/>
              </a:rPr>
              <a:t>economic value creation and </a:t>
            </a:r>
            <a:r>
              <a:rPr lang="en-US" sz="2000" b="1" i="1" u="none" strike="noStrike" baseline="0" dirty="0">
                <a:latin typeface="Times-Italic"/>
              </a:rPr>
              <a:t>realized </a:t>
            </a:r>
            <a:r>
              <a:rPr lang="en-US" sz="2000" b="1" i="0" u="none" strike="noStrike" baseline="0" dirty="0">
                <a:latin typeface="Times-Roman"/>
              </a:rPr>
              <a:t>economic value creation </a:t>
            </a:r>
            <a:r>
              <a:rPr lang="en-US" sz="2000" b="0" i="0" u="none" strike="noStrike" baseline="0" dirty="0">
                <a:latin typeface="Times-Roman"/>
              </a:rPr>
              <a:t>in strategic </a:t>
            </a:r>
            <a:r>
              <a:rPr lang="en-US" sz="2000" dirty="0">
                <a:latin typeface="Times-Roman"/>
              </a:rPr>
              <a:t>a</a:t>
            </a:r>
            <a:r>
              <a:rPr lang="en-US" sz="2000" b="0" i="0" u="none" strike="noStrike" baseline="0" dirty="0">
                <a:latin typeface="Times-Roman"/>
              </a:rPr>
              <a:t>lliances.</a:t>
            </a:r>
          </a:p>
          <a:p>
            <a:pPr marL="285750" indent="-285750" algn="l">
              <a:buFont typeface="Wingdings" panose="05000000000000000000" pitchFamily="2" charset="2"/>
              <a:buChar char="à"/>
            </a:pPr>
            <a:r>
              <a:rPr lang="en-US" sz="2000" dirty="0">
                <a:latin typeface="Times-Roman"/>
              </a:rPr>
              <a:t>T</a:t>
            </a:r>
            <a:r>
              <a:rPr lang="en-US" sz="2000" b="0" i="0" u="none" strike="noStrike" baseline="0" dirty="0">
                <a:latin typeface="Times-Roman"/>
              </a:rPr>
              <a:t>he inherent </a:t>
            </a:r>
            <a:r>
              <a:rPr lang="en-US" sz="2000" b="1" i="0" u="none" strike="noStrike" baseline="0" dirty="0">
                <a:latin typeface="Times-Roman"/>
              </a:rPr>
              <a:t>tension</a:t>
            </a:r>
            <a:r>
              <a:rPr lang="en-US" sz="2000" b="0" i="0" u="none" strike="noStrike" baseline="0" dirty="0">
                <a:latin typeface="Times-Roman"/>
              </a:rPr>
              <a:t> between </a:t>
            </a:r>
            <a:r>
              <a:rPr lang="en-US" sz="2000" b="1" i="0" u="none" strike="noStrike" baseline="0" dirty="0">
                <a:latin typeface="Times-Roman"/>
              </a:rPr>
              <a:t>cooperation</a:t>
            </a:r>
            <a:r>
              <a:rPr lang="en-US" sz="2000" b="0" i="0" u="none" strike="noStrike" baseline="0" dirty="0">
                <a:latin typeface="Times-Roman"/>
              </a:rPr>
              <a:t> and </a:t>
            </a:r>
            <a:r>
              <a:rPr lang="en-US" sz="2000" b="1" i="0" u="none" strike="noStrike" baseline="0" dirty="0">
                <a:latin typeface="Times-Roman"/>
              </a:rPr>
              <a:t>competition</a:t>
            </a:r>
            <a:r>
              <a:rPr lang="en-US" sz="2000" b="0" i="0" u="none" strike="noStrike" baseline="0" dirty="0">
                <a:latin typeface="Times-Roman"/>
              </a:rPr>
              <a:t>:</a:t>
            </a:r>
          </a:p>
          <a:p>
            <a:pPr algn="l"/>
            <a:r>
              <a:rPr lang="en-US" sz="2000" dirty="0">
                <a:latin typeface="Times-Roman"/>
                <a:cs typeface="Times New Roman" panose="02020603050405020304" pitchFamily="18" charset="0"/>
              </a:rPr>
              <a:t>• I</a:t>
            </a:r>
            <a:r>
              <a:rPr lang="en-US" sz="2000" b="0" i="0" u="none" strike="noStrike" baseline="0" dirty="0">
                <a:latin typeface="Times-Roman"/>
              </a:rPr>
              <a:t>nvest resources, share knowledge, and build synergies through </a:t>
            </a:r>
            <a:r>
              <a:rPr lang="en-US" sz="2000" b="0" i="0" u="sng" strike="noStrike" baseline="0" dirty="0">
                <a:latin typeface="Times-Roman"/>
              </a:rPr>
              <a:t>cooperation, OR</a:t>
            </a:r>
          </a:p>
          <a:p>
            <a:pPr algn="l"/>
            <a:r>
              <a:rPr lang="en-US" sz="2000" dirty="0">
                <a:latin typeface="Times-Roman"/>
                <a:cs typeface="Times New Roman" panose="02020603050405020304" pitchFamily="18" charset="0"/>
              </a:rPr>
              <a:t>• P</a:t>
            </a:r>
            <a:r>
              <a:rPr lang="en-US" sz="2000" b="0" i="0" u="none" strike="noStrike" baseline="0" dirty="0">
                <a:latin typeface="Times-Roman"/>
              </a:rPr>
              <a:t>ursue private benefit at the expense of the total value creation (</a:t>
            </a:r>
            <a:r>
              <a:rPr lang="en-US" sz="2000" dirty="0">
                <a:latin typeface="Times-Roman"/>
              </a:rPr>
              <a:t>“</a:t>
            </a:r>
            <a:r>
              <a:rPr lang="en-US" sz="2000" b="0" i="0" u="none" strike="noStrike" baseline="0" dirty="0">
                <a:latin typeface="Times-Roman"/>
              </a:rPr>
              <a:t>free-riding,” or learning races).</a:t>
            </a:r>
          </a:p>
        </p:txBody>
      </p:sp>
      <p:sp>
        <p:nvSpPr>
          <p:cNvPr id="3" name="TextBox 2">
            <a:extLst>
              <a:ext uri="{FF2B5EF4-FFF2-40B4-BE49-F238E27FC236}">
                <a16:creationId xmlns:a16="http://schemas.microsoft.com/office/drawing/2014/main" id="{6637F950-EDD3-6906-CC5C-D2727C19D6D0}"/>
              </a:ext>
            </a:extLst>
          </p:cNvPr>
          <p:cNvSpPr txBox="1"/>
          <p:nvPr/>
        </p:nvSpPr>
        <p:spPr>
          <a:xfrm>
            <a:off x="1266825" y="962026"/>
            <a:ext cx="11077575" cy="1631216"/>
          </a:xfrm>
          <a:prstGeom prst="rect">
            <a:avLst/>
          </a:prstGeom>
          <a:noFill/>
        </p:spPr>
        <p:txBody>
          <a:bodyPr wrap="square">
            <a:spAutoFit/>
          </a:bodyPr>
          <a:lstStyle/>
          <a:p>
            <a:pPr algn="l"/>
            <a:r>
              <a:rPr lang="en-US" sz="2000" b="0" i="0" u="none" strike="noStrike" baseline="0" dirty="0">
                <a:latin typeface="Times-Roman"/>
              </a:rPr>
              <a:t>What factors facilitate successful alliance outcomes (undermine gap between </a:t>
            </a:r>
            <a:r>
              <a:rPr lang="en-US" sz="2000" b="0" i="1" u="none" strike="noStrike" baseline="0" dirty="0">
                <a:latin typeface="Times-Italic"/>
              </a:rPr>
              <a:t>potential </a:t>
            </a:r>
            <a:r>
              <a:rPr lang="en-US" sz="2000" b="0" i="0" u="none" strike="noStrike" baseline="0" dirty="0">
                <a:latin typeface="Times-Roman"/>
              </a:rPr>
              <a:t>and </a:t>
            </a:r>
            <a:r>
              <a:rPr lang="en-US" sz="2000" b="0" i="1" u="none" strike="noStrike" baseline="0" dirty="0">
                <a:latin typeface="Times-Italic"/>
              </a:rPr>
              <a:t>realized </a:t>
            </a:r>
            <a:r>
              <a:rPr lang="en-US" sz="2000" b="0" i="0" u="none" strike="noStrike" baseline="0" dirty="0">
                <a:latin typeface="Times-Roman"/>
              </a:rPr>
              <a:t>economic value creation in strategic </a:t>
            </a:r>
            <a:r>
              <a:rPr lang="en-US" sz="2000" dirty="0">
                <a:latin typeface="Times-Roman"/>
              </a:rPr>
              <a:t>a</a:t>
            </a:r>
            <a:r>
              <a:rPr lang="en-US" sz="2000" b="0" i="0" u="none" strike="noStrike" baseline="0" dirty="0">
                <a:latin typeface="Times-Roman"/>
              </a:rPr>
              <a:t>lliances)?</a:t>
            </a:r>
          </a:p>
          <a:p>
            <a:r>
              <a:rPr lang="en-US" sz="2000" dirty="0">
                <a:latin typeface="Times-Roman"/>
                <a:cs typeface="Times New Roman" panose="02020603050405020304" pitchFamily="18" charset="0"/>
              </a:rPr>
              <a:t>• E</a:t>
            </a:r>
            <a:r>
              <a:rPr lang="en-US" sz="2000" b="0" i="0" u="none" strike="noStrike" baseline="0" dirty="0">
                <a:latin typeface="Times-Roman"/>
              </a:rPr>
              <a:t>conomics game lens: </a:t>
            </a:r>
            <a:r>
              <a:rPr lang="en-US" sz="2000" b="1" i="0" u="none" strike="noStrike" baseline="0" dirty="0">
                <a:latin typeface="Times-Roman"/>
              </a:rPr>
              <a:t>economic incentives alignment</a:t>
            </a:r>
            <a:r>
              <a:rPr lang="en-US" sz="2000" b="1" dirty="0">
                <a:latin typeface="Times-Roman"/>
              </a:rPr>
              <a:t> </a:t>
            </a:r>
            <a:r>
              <a:rPr lang="en-US" sz="2000" dirty="0">
                <a:latin typeface="Times-Roman"/>
              </a:rPr>
              <a:t>(</a:t>
            </a:r>
            <a:r>
              <a:rPr lang="en-US" sz="2000" b="0" i="0" u="none" strike="noStrike" baseline="0" dirty="0">
                <a:latin typeface="Times-Roman"/>
              </a:rPr>
              <a:t>Khanna </a:t>
            </a:r>
            <a:r>
              <a:rPr lang="en-US" sz="2000" b="0" i="1" u="none" strike="noStrike" baseline="0" dirty="0">
                <a:latin typeface="Times-Italic"/>
              </a:rPr>
              <a:t>et al</a:t>
            </a:r>
            <a:r>
              <a:rPr lang="en-US" sz="2000" b="0" i="0" u="none" strike="noStrike" baseline="0" dirty="0">
                <a:latin typeface="Times-Roman"/>
              </a:rPr>
              <a:t>., 1998) </a:t>
            </a:r>
          </a:p>
          <a:p>
            <a:pPr algn="l"/>
            <a:r>
              <a:rPr lang="en-US" sz="2000" dirty="0">
                <a:latin typeface="Times-Roman"/>
                <a:cs typeface="Times New Roman" panose="02020603050405020304" pitchFamily="18" charset="0"/>
              </a:rPr>
              <a:t>• Social psychology lens: </a:t>
            </a:r>
            <a:r>
              <a:rPr lang="en-US" sz="2000" b="0" i="0" u="none" strike="noStrike" baseline="0" dirty="0">
                <a:latin typeface="Times-Roman"/>
              </a:rPr>
              <a:t>organizational design and deliberate efforts to develop </a:t>
            </a:r>
            <a:r>
              <a:rPr lang="en-US" sz="2000" b="1" i="0" u="none" strike="noStrike" baseline="0" dirty="0">
                <a:latin typeface="Times-Roman"/>
              </a:rPr>
              <a:t>a common understanding and trust</a:t>
            </a:r>
            <a:r>
              <a:rPr lang="en-US" sz="2000" dirty="0">
                <a:latin typeface="Times-Roman"/>
                <a:cs typeface="Times New Roman" panose="02020603050405020304" pitchFamily="18" charset="0"/>
              </a:rPr>
              <a:t> (</a:t>
            </a:r>
            <a:r>
              <a:rPr lang="en-US" sz="2000" b="0" i="0" u="none" strike="noStrike" baseline="0" dirty="0">
                <a:latin typeface="Times-Roman"/>
              </a:rPr>
              <a:t>Zeng and Chen, 2003</a:t>
            </a:r>
            <a:r>
              <a:rPr lang="en-US" sz="2000" dirty="0">
                <a:latin typeface="Times-Roman"/>
                <a:cs typeface="Times New Roman" panose="02020603050405020304" pitchFamily="18" charset="0"/>
              </a:rPr>
              <a:t>)</a:t>
            </a:r>
          </a:p>
        </p:txBody>
      </p:sp>
      <p:sp>
        <p:nvSpPr>
          <p:cNvPr id="4" name="TextBox 3">
            <a:extLst>
              <a:ext uri="{FF2B5EF4-FFF2-40B4-BE49-F238E27FC236}">
                <a16:creationId xmlns:a16="http://schemas.microsoft.com/office/drawing/2014/main" id="{C5128528-760F-101E-3C6D-26F1D184B95C}"/>
              </a:ext>
            </a:extLst>
          </p:cNvPr>
          <p:cNvSpPr txBox="1"/>
          <p:nvPr/>
        </p:nvSpPr>
        <p:spPr>
          <a:xfrm>
            <a:off x="1266824" y="5226784"/>
            <a:ext cx="11077575" cy="1631216"/>
          </a:xfrm>
          <a:prstGeom prst="rect">
            <a:avLst/>
          </a:prstGeom>
          <a:noFill/>
        </p:spPr>
        <p:txBody>
          <a:bodyPr wrap="square">
            <a:spAutoFit/>
          </a:bodyPr>
          <a:lstStyle/>
          <a:p>
            <a:pPr algn="l"/>
            <a:r>
              <a:rPr lang="en-US" sz="2000" b="0" i="0" u="none" strike="noStrike" baseline="0" dirty="0">
                <a:latin typeface="Times-Roman"/>
                <a:cs typeface="Times New Roman" panose="02020603050405020304" pitchFamily="18" charset="0"/>
                <a:sym typeface="Wingdings" panose="05000000000000000000" pitchFamily="2" charset="2"/>
              </a:rPr>
              <a:t></a:t>
            </a:r>
            <a:r>
              <a:rPr lang="en-US" sz="2000" b="1" dirty="0">
                <a:latin typeface="Times-Roman"/>
                <a:cs typeface="Times New Roman" panose="02020603050405020304" pitchFamily="18" charset="0"/>
                <a:sym typeface="Wingdings" panose="05000000000000000000" pitchFamily="2" charset="2"/>
              </a:rPr>
              <a:t>R</a:t>
            </a:r>
            <a:r>
              <a:rPr lang="en-US" sz="2000" b="1" i="0" u="none" strike="noStrike" baseline="0" dirty="0">
                <a:latin typeface="Times-Roman"/>
                <a:cs typeface="Times New Roman" panose="02020603050405020304" pitchFamily="18" charset="0"/>
                <a:sym typeface="Wingdings" panose="05000000000000000000" pitchFamily="2" charset="2"/>
              </a:rPr>
              <a:t>emaining questions: </a:t>
            </a:r>
            <a:r>
              <a:rPr lang="en-US" sz="2000" b="0" i="0" u="none" strike="noStrike" baseline="0" dirty="0">
                <a:latin typeface="Times-Roman"/>
              </a:rPr>
              <a:t>the importance of two mechanisms, the contingent factors, the relationships between</a:t>
            </a:r>
            <a:r>
              <a:rPr lang="en-US" sz="2000" dirty="0">
                <a:latin typeface="Times-Roman"/>
              </a:rPr>
              <a:t> </a:t>
            </a:r>
            <a:r>
              <a:rPr lang="en-US" sz="2000" b="0" i="0" u="none" strike="noStrike" baseline="0" dirty="0">
                <a:latin typeface="Times-Roman"/>
              </a:rPr>
              <a:t>the two underlying mechanisms.</a:t>
            </a:r>
          </a:p>
          <a:p>
            <a:r>
              <a:rPr lang="en-US" sz="2000" dirty="0">
                <a:latin typeface="Times-Roman"/>
              </a:rPr>
              <a:t>This paper </a:t>
            </a:r>
            <a:r>
              <a:rPr lang="en-US" sz="2000" b="0" i="0" u="none" strike="noStrike" baseline="0" dirty="0">
                <a:latin typeface="Times-Roman"/>
              </a:rPr>
              <a:t>employs </a:t>
            </a:r>
            <a:r>
              <a:rPr lang="en-US" sz="2000" b="1" i="0" u="none" strike="noStrike" baseline="0" dirty="0">
                <a:latin typeface="Times-Roman"/>
              </a:rPr>
              <a:t>experimental methodology </a:t>
            </a:r>
            <a:r>
              <a:rPr lang="en-US" sz="2000" b="0" i="0" u="none" strike="noStrike" baseline="0" dirty="0">
                <a:latin typeface="Times-Roman"/>
              </a:rPr>
              <a:t>to examine </a:t>
            </a:r>
            <a:r>
              <a:rPr lang="en-US" sz="2000" b="1" dirty="0">
                <a:latin typeface="Times-Roman"/>
              </a:rPr>
              <a:t>the i</a:t>
            </a:r>
            <a:r>
              <a:rPr lang="en-US" sz="2000" b="1" i="0" u="none" strike="noStrike" baseline="0" dirty="0">
                <a:latin typeface="Times-Roman"/>
              </a:rPr>
              <a:t>nterplay of the two mechanisms.</a:t>
            </a:r>
          </a:p>
          <a:p>
            <a:pPr algn="l"/>
            <a:r>
              <a:rPr lang="en-US" sz="2000" dirty="0">
                <a:latin typeface="Times-Roman"/>
                <a:cs typeface="Times New Roman" panose="02020603050405020304" pitchFamily="18" charset="0"/>
              </a:rPr>
              <a:t>• Control </a:t>
            </a:r>
            <a:r>
              <a:rPr lang="en-US" sz="2000" b="1" dirty="0">
                <a:latin typeface="Times-Roman"/>
                <a:cs typeface="Times New Roman" panose="02020603050405020304" pitchFamily="18" charset="0"/>
              </a:rPr>
              <a:t>endogenous selection effect</a:t>
            </a:r>
          </a:p>
          <a:p>
            <a:pPr algn="l"/>
            <a:r>
              <a:rPr lang="en-US" sz="2000" dirty="0">
                <a:latin typeface="Times-Roman"/>
                <a:cs typeface="Times New Roman" panose="02020603050405020304" pitchFamily="18" charset="0"/>
              </a:rPr>
              <a:t>• Build a clear </a:t>
            </a:r>
            <a:r>
              <a:rPr lang="en-US" sz="2000" b="1" dirty="0">
                <a:latin typeface="Times-Roman"/>
                <a:cs typeface="Times New Roman" panose="02020603050405020304" pitchFamily="18" charset="0"/>
              </a:rPr>
              <a:t>causal relationship </a:t>
            </a:r>
            <a:endParaRPr lang="en-US" sz="2000" b="1" i="0" u="none" strike="noStrike" baseline="0" dirty="0">
              <a:latin typeface="Times-Roman"/>
            </a:endParaRPr>
          </a:p>
        </p:txBody>
      </p:sp>
    </p:spTree>
    <p:extLst>
      <p:ext uri="{BB962C8B-B14F-4D97-AF65-F5344CB8AC3E}">
        <p14:creationId xmlns:p14="http://schemas.microsoft.com/office/powerpoint/2010/main" val="44463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9AA33-5DDD-49F5-8536-BCBA32017930}"/>
              </a:ext>
            </a:extLst>
          </p:cNvPr>
          <p:cNvSpPr>
            <a:spLocks noGrp="1"/>
          </p:cNvSpPr>
          <p:nvPr>
            <p:ph type="title"/>
          </p:nvPr>
        </p:nvSpPr>
        <p:spPr>
          <a:xfrm>
            <a:off x="1328738" y="285750"/>
            <a:ext cx="3282695" cy="1485900"/>
          </a:xfrm>
        </p:spPr>
        <p:txBody>
          <a:bodyPr vert="horz" lIns="91440" tIns="45720" rIns="91440" bIns="45720" rtlCol="0" anchor="t">
            <a:normAutofit/>
          </a:bodyPr>
          <a:lstStyle/>
          <a:p>
            <a:pPr algn="ctr"/>
            <a:r>
              <a:rPr lang="en-US" sz="3600" b="1" dirty="0">
                <a:latin typeface="Times New Roman" panose="02020603050405020304" pitchFamily="18" charset="0"/>
                <a:cs typeface="Times New Roman" panose="02020603050405020304" pitchFamily="18" charset="0"/>
              </a:rPr>
              <a:t>Theoretical Framework</a:t>
            </a:r>
          </a:p>
        </p:txBody>
      </p:sp>
      <p:sp>
        <p:nvSpPr>
          <p:cNvPr id="8" name="TextBox 7">
            <a:extLst>
              <a:ext uri="{FF2B5EF4-FFF2-40B4-BE49-F238E27FC236}">
                <a16:creationId xmlns:a16="http://schemas.microsoft.com/office/drawing/2014/main" id="{96F39F2A-FECC-47BE-9C22-CB35448BB30F}"/>
              </a:ext>
            </a:extLst>
          </p:cNvPr>
          <p:cNvSpPr txBox="1"/>
          <p:nvPr/>
        </p:nvSpPr>
        <p:spPr>
          <a:xfrm>
            <a:off x="1328738" y="1741168"/>
            <a:ext cx="3248025" cy="4250740"/>
          </a:xfrm>
          <a:prstGeom prst="rect">
            <a:avLst/>
          </a:prstGeom>
        </p:spPr>
        <p:txBody>
          <a:bodyPr vert="horz" lIns="91440" tIns="45720" rIns="91440" bIns="45720" rtlCol="0">
            <a:normAutofit/>
          </a:bodyPr>
          <a:lstStyle/>
          <a:p>
            <a:pPr marL="384048" indent="-384048" defTabSz="914400">
              <a:lnSpc>
                <a:spcPct val="120000"/>
              </a:lnSpc>
              <a:spcAft>
                <a:spcPts val="200"/>
              </a:spcAft>
              <a:buFont typeface="Franklin Gothic Book" panose="020B0503020102020204" pitchFamily="34" charset="0"/>
            </a:pPr>
            <a:endParaRPr lang="en-US" sz="4900" b="0" i="0" u="none" strike="noStrike" dirty="0">
              <a:solidFill>
                <a:schemeClr val="tx2"/>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1D8814F-732A-4ECD-B096-AA988F826CF1}"/>
              </a:ext>
            </a:extLst>
          </p:cNvPr>
          <p:cNvPicPr>
            <a:picLocks noChangeAspect="1"/>
          </p:cNvPicPr>
          <p:nvPr/>
        </p:nvPicPr>
        <p:blipFill>
          <a:blip r:embed="rId2"/>
          <a:stretch>
            <a:fillRect/>
          </a:stretch>
        </p:blipFill>
        <p:spPr>
          <a:xfrm>
            <a:off x="5268683" y="649868"/>
            <a:ext cx="6192031" cy="5247747"/>
          </a:xfrm>
          <a:prstGeom prst="rect">
            <a:avLst/>
          </a:prstGeom>
        </p:spPr>
      </p:pic>
      <p:sp>
        <p:nvSpPr>
          <p:cNvPr id="11" name="Rectangle 10">
            <a:extLst>
              <a:ext uri="{FF2B5EF4-FFF2-40B4-BE49-F238E27FC236}">
                <a16:creationId xmlns:a16="http://schemas.microsoft.com/office/drawing/2014/main" id="{C92DFA97-4991-4A1D-9F3C-53A2FD9F326C}"/>
              </a:ext>
            </a:extLst>
          </p:cNvPr>
          <p:cNvSpPr/>
          <p:nvPr/>
        </p:nvSpPr>
        <p:spPr>
          <a:xfrm>
            <a:off x="8639175" y="1662113"/>
            <a:ext cx="890588" cy="21907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2AAECCB2-0AEA-4D05-97BA-850A3CAA6DEE}"/>
              </a:ext>
            </a:extLst>
          </p:cNvPr>
          <p:cNvSpPr/>
          <p:nvPr/>
        </p:nvSpPr>
        <p:spPr>
          <a:xfrm>
            <a:off x="10375106" y="3054667"/>
            <a:ext cx="890588" cy="21907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064F9045-C856-49F7-B8FC-263CC359E78B}"/>
              </a:ext>
            </a:extLst>
          </p:cNvPr>
          <p:cNvSpPr/>
          <p:nvPr/>
        </p:nvSpPr>
        <p:spPr>
          <a:xfrm>
            <a:off x="10453688" y="4243387"/>
            <a:ext cx="890588" cy="21907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BCFBF055-7CFD-4319-93D5-EF644F800FFD}"/>
              </a:ext>
            </a:extLst>
          </p:cNvPr>
          <p:cNvSpPr/>
          <p:nvPr/>
        </p:nvSpPr>
        <p:spPr>
          <a:xfrm>
            <a:off x="8639175" y="4095750"/>
            <a:ext cx="890588" cy="21907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4A2AC415-F33F-4C6A-AA53-7907E27EE318}"/>
              </a:ext>
            </a:extLst>
          </p:cNvPr>
          <p:cNvSpPr/>
          <p:nvPr/>
        </p:nvSpPr>
        <p:spPr>
          <a:xfrm>
            <a:off x="10453688" y="5432106"/>
            <a:ext cx="890588" cy="21907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96F8F2C0-CAF4-4A8E-B5AE-9F3513C03EEE}"/>
              </a:ext>
            </a:extLst>
          </p:cNvPr>
          <p:cNvSpPr/>
          <p:nvPr/>
        </p:nvSpPr>
        <p:spPr>
          <a:xfrm>
            <a:off x="8672513" y="5322568"/>
            <a:ext cx="890588" cy="21907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TextBox 21">
            <a:extLst>
              <a:ext uri="{FF2B5EF4-FFF2-40B4-BE49-F238E27FC236}">
                <a16:creationId xmlns:a16="http://schemas.microsoft.com/office/drawing/2014/main" id="{F2FED339-78EF-4A01-90C9-E10152C2F966}"/>
              </a:ext>
            </a:extLst>
          </p:cNvPr>
          <p:cNvSpPr txBox="1"/>
          <p:nvPr/>
        </p:nvSpPr>
        <p:spPr>
          <a:xfrm>
            <a:off x="5929312" y="3726418"/>
            <a:ext cx="6096000" cy="338554"/>
          </a:xfrm>
          <a:prstGeom prst="rect">
            <a:avLst/>
          </a:prstGeom>
          <a:noFill/>
        </p:spPr>
        <p:txBody>
          <a:bodyPr wrap="square">
            <a:spAutoFit/>
          </a:bodyPr>
          <a:lstStyle/>
          <a:p>
            <a:r>
              <a:rPr lang="en-US" sz="1600" b="1" u="sng" dirty="0">
                <a:solidFill>
                  <a:srgbClr val="0000FF"/>
                </a:solidFill>
                <a:latin typeface="Times-Roman"/>
              </a:rPr>
              <a:t>P</a:t>
            </a:r>
            <a:r>
              <a:rPr lang="en-US" sz="1600" b="1" i="0" u="sng" strike="noStrike" baseline="0" dirty="0">
                <a:solidFill>
                  <a:srgbClr val="0000FF"/>
                </a:solidFill>
                <a:latin typeface="Times-Roman"/>
              </a:rPr>
              <a:t>ayoff dominant</a:t>
            </a:r>
            <a:r>
              <a:rPr lang="en-US" sz="1600" b="1" i="0" strike="noStrike" baseline="0" dirty="0">
                <a:solidFill>
                  <a:srgbClr val="0000FF"/>
                </a:solidFill>
                <a:latin typeface="Times-Roman"/>
              </a:rPr>
              <a:t> </a:t>
            </a:r>
            <a:r>
              <a:rPr lang="en-US" sz="1600" b="1" i="0" u="none" strike="noStrike" baseline="0" dirty="0">
                <a:solidFill>
                  <a:srgbClr val="0000FF"/>
                </a:solidFill>
                <a:latin typeface="Times-Roman"/>
              </a:rPr>
              <a:t>strategy</a:t>
            </a:r>
            <a:endParaRPr lang="en-US" sz="1600" dirty="0">
              <a:solidFill>
                <a:srgbClr val="0000FF"/>
              </a:solidFill>
            </a:endParaRPr>
          </a:p>
        </p:txBody>
      </p:sp>
      <p:sp>
        <p:nvSpPr>
          <p:cNvPr id="24" name="TextBox 23">
            <a:extLst>
              <a:ext uri="{FF2B5EF4-FFF2-40B4-BE49-F238E27FC236}">
                <a16:creationId xmlns:a16="http://schemas.microsoft.com/office/drawing/2014/main" id="{9A1FFE03-53BE-4356-B6FF-D5E2F52FA582}"/>
              </a:ext>
            </a:extLst>
          </p:cNvPr>
          <p:cNvSpPr txBox="1"/>
          <p:nvPr/>
        </p:nvSpPr>
        <p:spPr>
          <a:xfrm>
            <a:off x="9839325" y="4517387"/>
            <a:ext cx="2681288" cy="338554"/>
          </a:xfrm>
          <a:prstGeom prst="rect">
            <a:avLst/>
          </a:prstGeom>
          <a:noFill/>
        </p:spPr>
        <p:txBody>
          <a:bodyPr wrap="square">
            <a:spAutoFit/>
          </a:bodyPr>
          <a:lstStyle/>
          <a:p>
            <a:r>
              <a:rPr lang="en-US" sz="1600" b="1" u="sng" dirty="0">
                <a:solidFill>
                  <a:srgbClr val="0000FF"/>
                </a:solidFill>
                <a:latin typeface="Times-Roman"/>
              </a:rPr>
              <a:t>R</a:t>
            </a:r>
            <a:r>
              <a:rPr lang="en-US" sz="1600" b="1" i="0" u="sng" strike="noStrike" baseline="0" dirty="0">
                <a:solidFill>
                  <a:srgbClr val="0000FF"/>
                </a:solidFill>
                <a:latin typeface="Times-Roman"/>
              </a:rPr>
              <a:t>isk dominant</a:t>
            </a:r>
            <a:r>
              <a:rPr lang="en-US" sz="1600" b="1" i="0" u="none" strike="noStrike" baseline="0" dirty="0">
                <a:solidFill>
                  <a:srgbClr val="0000FF"/>
                </a:solidFill>
                <a:latin typeface="Times-Roman"/>
              </a:rPr>
              <a:t> strategy </a:t>
            </a:r>
            <a:endParaRPr lang="en-US" sz="1600" dirty="0">
              <a:solidFill>
                <a:srgbClr val="0000FF"/>
              </a:solidFill>
            </a:endParaRPr>
          </a:p>
        </p:txBody>
      </p:sp>
      <p:sp>
        <p:nvSpPr>
          <p:cNvPr id="26" name="Rectangle 25">
            <a:extLst>
              <a:ext uri="{FF2B5EF4-FFF2-40B4-BE49-F238E27FC236}">
                <a16:creationId xmlns:a16="http://schemas.microsoft.com/office/drawing/2014/main" id="{3BFE75AF-040B-4FBF-9524-931C97C3B224}"/>
              </a:ext>
            </a:extLst>
          </p:cNvPr>
          <p:cNvSpPr/>
          <p:nvPr/>
        </p:nvSpPr>
        <p:spPr>
          <a:xfrm>
            <a:off x="8086724" y="3382417"/>
            <a:ext cx="1052514" cy="219075"/>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TextBox 27">
            <a:extLst>
              <a:ext uri="{FF2B5EF4-FFF2-40B4-BE49-F238E27FC236}">
                <a16:creationId xmlns:a16="http://schemas.microsoft.com/office/drawing/2014/main" id="{1248B779-9AB6-4D26-B6DA-58BC1FD2D91F}"/>
              </a:ext>
            </a:extLst>
          </p:cNvPr>
          <p:cNvSpPr txBox="1"/>
          <p:nvPr/>
        </p:nvSpPr>
        <p:spPr>
          <a:xfrm>
            <a:off x="1181654" y="6157081"/>
            <a:ext cx="9495316" cy="400110"/>
          </a:xfrm>
          <a:prstGeom prst="rect">
            <a:avLst/>
          </a:prstGeom>
          <a:noFill/>
        </p:spPr>
        <p:txBody>
          <a:bodyPr wrap="square">
            <a:spAutoFit/>
          </a:bodyPr>
          <a:lstStyle/>
          <a:p>
            <a:r>
              <a:rPr lang="en-US" sz="2000" b="1" i="0" u="none" strike="noStrike" dirty="0">
                <a:solidFill>
                  <a:schemeClr val="tx2"/>
                </a:solidFill>
                <a:latin typeface="Times New Roman" panose="02020603050405020304" pitchFamily="18" charset="0"/>
                <a:cs typeface="Times New Roman" panose="02020603050405020304" pitchFamily="18" charset="0"/>
              </a:rPr>
              <a:t>At what condition, partners will choose the pay-off/ risk dominant strategy? </a:t>
            </a:r>
            <a:endParaRPr lang="en-US" sz="2000" dirty="0"/>
          </a:p>
        </p:txBody>
      </p:sp>
      <p:sp>
        <p:nvSpPr>
          <p:cNvPr id="34" name="TextBox 33">
            <a:extLst>
              <a:ext uri="{FF2B5EF4-FFF2-40B4-BE49-F238E27FC236}">
                <a16:creationId xmlns:a16="http://schemas.microsoft.com/office/drawing/2014/main" id="{CCE7D2AA-ACA8-407D-A93B-A5851FC57674}"/>
              </a:ext>
            </a:extLst>
          </p:cNvPr>
          <p:cNvSpPr txBox="1"/>
          <p:nvPr/>
        </p:nvSpPr>
        <p:spPr>
          <a:xfrm>
            <a:off x="1129534" y="1672866"/>
            <a:ext cx="3861710" cy="4093428"/>
          </a:xfrm>
          <a:prstGeom prst="rect">
            <a:avLst/>
          </a:prstGeom>
          <a:noFill/>
        </p:spPr>
        <p:txBody>
          <a:bodyPr wrap="square">
            <a:spAutoFit/>
          </a:bodyPr>
          <a:lstStyle/>
          <a:p>
            <a:r>
              <a:rPr lang="en-US" sz="2000" dirty="0">
                <a:latin typeface="Times New Roman" panose="02020603050405020304" pitchFamily="18" charset="0"/>
                <a:cs typeface="Times New Roman" panose="02020603050405020304" pitchFamily="18" charset="0"/>
              </a:rPr>
              <a:t>Strategic alliances typically create economic value that have a </a:t>
            </a:r>
            <a:r>
              <a:rPr lang="en-US" sz="2000" b="1" dirty="0">
                <a:latin typeface="Times New Roman" panose="02020603050405020304" pitchFamily="18" charset="0"/>
                <a:cs typeface="Times New Roman" panose="02020603050405020304" pitchFamily="18" charset="0"/>
              </a:rPr>
              <a:t>“common pool” component</a:t>
            </a:r>
            <a:r>
              <a:rPr lang="en-US" sz="2000" dirty="0">
                <a:latin typeface="Times New Roman" panose="02020603050405020304" pitchFamily="18" charset="0"/>
                <a:cs typeface="Times New Roman" panose="02020603050405020304" pitchFamily="18" charset="0"/>
              </a:rPr>
              <a:t>, and this lack of well-defined property rights invites potential opportunistic behavior and free-riding.</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sym typeface="Wingdings" panose="05000000000000000000" pitchFamily="2" charset="2"/>
              </a:rPr>
              <a:t> </a:t>
            </a:r>
            <a:r>
              <a:rPr lang="en-US" sz="2000" b="1" dirty="0">
                <a:latin typeface="Times New Roman" panose="02020603050405020304" pitchFamily="18" charset="0"/>
                <a:cs typeface="Times New Roman" panose="02020603050405020304" pitchFamily="18" charset="0"/>
                <a:sym typeface="Wingdings" panose="05000000000000000000" pitchFamily="2" charset="2"/>
              </a:rPr>
              <a:t>S</a:t>
            </a:r>
            <a:r>
              <a:rPr lang="en-US" sz="2000" b="1" dirty="0">
                <a:latin typeface="Times New Roman" panose="02020603050405020304" pitchFamily="18" charset="0"/>
                <a:cs typeface="Times New Roman" panose="02020603050405020304" pitchFamily="18" charset="0"/>
              </a:rPr>
              <a:t>ocial dilemma</a:t>
            </a:r>
            <a:r>
              <a:rPr lang="en-US" sz="2000" dirty="0">
                <a:latin typeface="Times New Roman" panose="02020603050405020304" pitchFamily="18" charset="0"/>
                <a:cs typeface="Times New Roman" panose="02020603050405020304" pitchFamily="18" charset="0"/>
              </a:rPr>
              <a:t>: exchange partners must decide on whether to pursue a higher individual payoff through competitive choices, even though the collective payoff is larger with cooperation.</a:t>
            </a:r>
          </a:p>
        </p:txBody>
      </p:sp>
    </p:spTree>
    <p:extLst>
      <p:ext uri="{BB962C8B-B14F-4D97-AF65-F5344CB8AC3E}">
        <p14:creationId xmlns:p14="http://schemas.microsoft.com/office/powerpoint/2010/main" val="3494193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8792D5-9BE7-4DDE-A49A-A24EE5E9E447}"/>
              </a:ext>
            </a:extLst>
          </p:cNvPr>
          <p:cNvSpPr txBox="1">
            <a:spLocks/>
          </p:cNvSpPr>
          <p:nvPr/>
        </p:nvSpPr>
        <p:spPr>
          <a:xfrm>
            <a:off x="0" y="78378"/>
            <a:ext cx="12192000" cy="60483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3600" b="1" dirty="0">
                <a:latin typeface="Times New Roman" panose="02020603050405020304" pitchFamily="18" charset="0"/>
                <a:cs typeface="Times New Roman" panose="02020603050405020304" pitchFamily="18" charset="0"/>
              </a:rPr>
              <a:t>Theoretical Framework</a:t>
            </a:r>
          </a:p>
        </p:txBody>
      </p:sp>
      <p:sp>
        <p:nvSpPr>
          <p:cNvPr id="8" name="TextBox 7">
            <a:extLst>
              <a:ext uri="{FF2B5EF4-FFF2-40B4-BE49-F238E27FC236}">
                <a16:creationId xmlns:a16="http://schemas.microsoft.com/office/drawing/2014/main" id="{EC45917F-0CED-449D-8D2A-30453290B936}"/>
              </a:ext>
            </a:extLst>
          </p:cNvPr>
          <p:cNvSpPr txBox="1"/>
          <p:nvPr/>
        </p:nvSpPr>
        <p:spPr>
          <a:xfrm>
            <a:off x="408895" y="524540"/>
            <a:ext cx="6096000" cy="400110"/>
          </a:xfrm>
          <a:prstGeom prst="rect">
            <a:avLst/>
          </a:prstGeom>
          <a:noFill/>
        </p:spPr>
        <p:txBody>
          <a:bodyPr wrap="square">
            <a:spAutoFit/>
          </a:bodyPr>
          <a:lstStyle/>
          <a:p>
            <a:r>
              <a:rPr lang="en-US" sz="2000" b="1" i="0" u="none" strike="noStrike" baseline="0" dirty="0">
                <a:latin typeface="Times-Bold"/>
              </a:rPr>
              <a:t>Economic incentives</a:t>
            </a:r>
            <a:endParaRPr lang="en-US" sz="2000" dirty="0"/>
          </a:p>
        </p:txBody>
      </p:sp>
      <p:sp>
        <p:nvSpPr>
          <p:cNvPr id="10" name="TextBox 9">
            <a:extLst>
              <a:ext uri="{FF2B5EF4-FFF2-40B4-BE49-F238E27FC236}">
                <a16:creationId xmlns:a16="http://schemas.microsoft.com/office/drawing/2014/main" id="{23E8EE8F-A714-4F09-BB77-E9591BB2CCF0}"/>
              </a:ext>
            </a:extLst>
          </p:cNvPr>
          <p:cNvSpPr txBox="1"/>
          <p:nvPr/>
        </p:nvSpPr>
        <p:spPr>
          <a:xfrm>
            <a:off x="408896" y="844351"/>
            <a:ext cx="11374209" cy="3123932"/>
          </a:xfrm>
          <a:prstGeom prst="rect">
            <a:avLst/>
          </a:prstGeom>
          <a:noFill/>
        </p:spPr>
        <p:txBody>
          <a:bodyPr wrap="square">
            <a:spAutoFit/>
          </a:bodyPr>
          <a:lstStyle/>
          <a:p>
            <a:r>
              <a:rPr lang="en-US" altLang="zh-CN" b="1" dirty="0">
                <a:latin typeface="Times New Roman" panose="02020603050405020304" pitchFamily="18" charset="0"/>
                <a:ea typeface="Tahoma" panose="020B0604030504040204" pitchFamily="34" charset="0"/>
                <a:cs typeface="Times New Roman" panose="02020603050405020304" pitchFamily="18" charset="0"/>
              </a:rPr>
              <a:t>Property</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ea typeface="Tahoma" panose="020B0604030504040204" pitchFamily="34" charset="0"/>
                <a:cs typeface="Times New Roman" panose="02020603050405020304" pitchFamily="18" charset="0"/>
              </a:rPr>
              <a:t>rights</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ea typeface="Tahoma" panose="020B0604030504040204" pitchFamily="34" charset="0"/>
                <a:cs typeface="Times New Roman" panose="02020603050405020304" pitchFamily="18" charset="0"/>
              </a:rPr>
              <a:t>theory (with agency theory and transaction cost theory)</a:t>
            </a:r>
          </a:p>
          <a:p>
            <a:pPr algn="l"/>
            <a:r>
              <a:rPr lang="en-US" sz="1700" dirty="0">
                <a:latin typeface="Times-Roman"/>
              </a:rPr>
              <a:t>Why organizational form matters? I</a:t>
            </a:r>
            <a:r>
              <a:rPr lang="en-US" sz="1700" b="0" i="0" u="none" strike="noStrike" baseline="0" dirty="0">
                <a:latin typeface="Times-Roman"/>
              </a:rPr>
              <a:t>t is necessary for the </a:t>
            </a:r>
            <a:r>
              <a:rPr lang="en-US" sz="1700" b="1" i="0" u="none" strike="noStrike" baseline="0" dirty="0">
                <a:latin typeface="Times-Roman"/>
              </a:rPr>
              <a:t>economic incentives</a:t>
            </a:r>
            <a:r>
              <a:rPr lang="en-US" sz="1700" b="0" i="0" u="none" strike="noStrike" baseline="0" dirty="0">
                <a:latin typeface="Times-Roman"/>
              </a:rPr>
              <a:t> to be right to attain efficient outcomes. </a:t>
            </a:r>
            <a:endParaRPr lang="en-US" sz="1700" dirty="0">
              <a:latin typeface="Times-Roman"/>
            </a:endParaRPr>
          </a:p>
          <a:p>
            <a:pPr marL="285750" indent="-285750" algn="l">
              <a:buFont typeface="Arial" panose="020B0604020202020204" pitchFamily="34" charset="0"/>
              <a:buChar char="•"/>
            </a:pPr>
            <a:r>
              <a:rPr lang="en-US" altLang="zh-CN" b="1" dirty="0">
                <a:latin typeface="Times New Roman" panose="02020603050405020304" pitchFamily="18" charset="0"/>
                <a:ea typeface="Tahoma" panose="020B0604030504040204" pitchFamily="34" charset="0"/>
                <a:cs typeface="Times New Roman" panose="02020603050405020304" pitchFamily="18" charset="0"/>
              </a:rPr>
              <a:t>Common</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ea typeface="Tahoma" panose="020B0604030504040204" pitchFamily="34" charset="0"/>
                <a:cs typeface="Times New Roman" panose="02020603050405020304" pitchFamily="18" charset="0"/>
              </a:rPr>
              <a:t>benefits vs Private</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ea typeface="Tahoma" panose="020B0604030504040204" pitchFamily="34" charset="0"/>
                <a:cs typeface="Times New Roman" panose="02020603050405020304" pitchFamily="18" charset="0"/>
              </a:rPr>
              <a:t>benefits</a:t>
            </a:r>
            <a:r>
              <a:rPr lang="zh-CN" altLang="en-US" b="1" dirty="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ea typeface="Tahoma" panose="020B0604030504040204" pitchFamily="34" charset="0"/>
                <a:cs typeface="Times New Roman" panose="02020603050405020304" pitchFamily="18" charset="0"/>
                <a:sym typeface="Wingdings" panose="05000000000000000000" pitchFamily="2" charset="2"/>
              </a:rPr>
              <a:t> Give or take?</a:t>
            </a:r>
            <a:endParaRPr lang="en-US" altLang="zh-CN" b="1" dirty="0">
              <a:latin typeface="Times New Roman" panose="02020603050405020304" pitchFamily="18" charset="0"/>
              <a:ea typeface="Tahoma" panose="020B0604030504040204" pitchFamily="34" charset="0"/>
              <a:cs typeface="Times New Roman" panose="02020603050405020304" pitchFamily="18" charset="0"/>
            </a:endParaRPr>
          </a:p>
          <a:p>
            <a:pPr marL="742950" lvl="1" indent="-285750">
              <a:buFont typeface="Courier New" panose="02070309020205020404" pitchFamily="49" charset="0"/>
              <a:buChar char="o"/>
            </a:pPr>
            <a:r>
              <a:rPr lang="en-US" dirty="0">
                <a:latin typeface="Times New Roman" panose="02020603050405020304" pitchFamily="18" charset="0"/>
                <a:ea typeface="Tahoma" panose="020B0604030504040204" pitchFamily="34" charset="0"/>
                <a:cs typeface="Times New Roman" panose="02020603050405020304" pitchFamily="18" charset="0"/>
              </a:rPr>
              <a:t>Common benefits are realized </a:t>
            </a:r>
            <a:r>
              <a:rPr lang="en-US" i="1" dirty="0">
                <a:latin typeface="Times New Roman" panose="02020603050405020304" pitchFamily="18" charset="0"/>
                <a:ea typeface="Tahoma" panose="020B0604030504040204" pitchFamily="34" charset="0"/>
                <a:cs typeface="Times New Roman" panose="02020603050405020304" pitchFamily="18" charset="0"/>
              </a:rPr>
              <a:t>by collective ‘</a:t>
            </a:r>
            <a:r>
              <a:rPr lang="en-US" i="1"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giving</a:t>
            </a:r>
            <a:r>
              <a:rPr lang="en-US" i="1" dirty="0">
                <a:latin typeface="Times New Roman" panose="02020603050405020304" pitchFamily="18" charset="0"/>
                <a:ea typeface="Tahoma" panose="020B0604030504040204" pitchFamily="34" charset="0"/>
                <a:cs typeface="Times New Roman" panose="02020603050405020304" pitchFamily="18" charset="0"/>
              </a:rPr>
              <a:t>’ or sharing of information</a:t>
            </a:r>
            <a:r>
              <a:rPr lang="en-US" dirty="0">
                <a:latin typeface="Times New Roman" panose="02020603050405020304" pitchFamily="18" charset="0"/>
                <a:ea typeface="Tahoma" panose="020B0604030504040204" pitchFamily="34" charset="0"/>
                <a:cs typeface="Times New Roman" panose="02020603050405020304" pitchFamily="18" charset="0"/>
              </a:rPr>
              <a:t> and application of the learning in areas related to the alliance</a:t>
            </a:r>
            <a:r>
              <a:rPr lang="en-US" altLang="zh-CN" dirty="0">
                <a:latin typeface="Times New Roman" panose="02020603050405020304" pitchFamily="18" charset="0"/>
                <a:ea typeface="Tahoma" panose="020B0604030504040204" pitchFamily="34" charset="0"/>
                <a:cs typeface="Times New Roman" panose="02020603050405020304" pitchFamily="18" charset="0"/>
              </a:rPr>
              <a:t>.</a:t>
            </a:r>
          </a:p>
          <a:p>
            <a:pPr marL="742950" lvl="1" indent="-285750">
              <a:buFont typeface="Courier New" panose="02070309020205020404" pitchFamily="49" charset="0"/>
              <a:buChar char="o"/>
            </a:pPr>
            <a:r>
              <a:rPr lang="en-US" altLang="zh-CN" dirty="0">
                <a:latin typeface="Times New Roman" panose="02020603050405020304" pitchFamily="18" charset="0"/>
                <a:ea typeface="Tahoma" panose="020B0604030504040204" pitchFamily="34" charset="0"/>
                <a:cs typeface="Times New Roman" panose="02020603050405020304" pitchFamily="18" charset="0"/>
              </a:rPr>
              <a:t>P</a:t>
            </a:r>
            <a:r>
              <a:rPr lang="en-US" dirty="0">
                <a:latin typeface="Times New Roman" panose="02020603050405020304" pitchFamily="18" charset="0"/>
                <a:ea typeface="Tahoma" panose="020B0604030504040204" pitchFamily="34" charset="0"/>
                <a:cs typeface="Times New Roman" panose="02020603050405020304" pitchFamily="18" charset="0"/>
              </a:rPr>
              <a:t>rivate benefits occur when exchange partners ‘</a:t>
            </a:r>
            <a:r>
              <a:rPr lang="en-US"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take</a:t>
            </a:r>
            <a:r>
              <a:rPr lang="en-US" dirty="0">
                <a:latin typeface="Times New Roman" panose="02020603050405020304" pitchFamily="18" charset="0"/>
                <a:ea typeface="Tahoma" panose="020B0604030504040204" pitchFamily="34" charset="0"/>
                <a:cs typeface="Times New Roman" panose="02020603050405020304" pitchFamily="18" charset="0"/>
              </a:rPr>
              <a:t>’ from others in the form of unilateral learning of skills and knowledge and application in areas unrelated to the alliance’s activities.</a:t>
            </a:r>
            <a:endParaRPr lang="en-US" altLang="zh-CN" dirty="0">
              <a:latin typeface="Times New Roman" panose="02020603050405020304" pitchFamily="18" charset="0"/>
              <a:ea typeface="Tahoma" panose="020B060403050404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ea typeface="Tahoma" panose="020B0604030504040204" pitchFamily="34" charset="0"/>
                <a:cs typeface="Times New Roman" panose="02020603050405020304" pitchFamily="18" charset="0"/>
              </a:rPr>
              <a:t>The extent to which the decision makers perceive common benefits to be </a:t>
            </a:r>
            <a:r>
              <a:rPr lang="en-US" dirty="0">
                <a:solidFill>
                  <a:schemeClr val="tx2"/>
                </a:solidFill>
                <a:latin typeface="Times New Roman" panose="02020603050405020304" pitchFamily="18" charset="0"/>
                <a:ea typeface="Tahoma" panose="020B0604030504040204" pitchFamily="34" charset="0"/>
                <a:cs typeface="Times New Roman" panose="02020603050405020304" pitchFamily="18" charset="0"/>
              </a:rPr>
              <a:t>greater than </a:t>
            </a:r>
            <a:r>
              <a:rPr lang="en-US" dirty="0">
                <a:latin typeface="Times New Roman" panose="02020603050405020304" pitchFamily="18" charset="0"/>
                <a:ea typeface="Tahoma" panose="020B0604030504040204" pitchFamily="34" charset="0"/>
                <a:cs typeface="Times New Roman" panose="02020603050405020304" pitchFamily="18" charset="0"/>
              </a:rPr>
              <a:t>private benefits matters.</a:t>
            </a:r>
            <a:endParaRPr lang="en-US" altLang="zh-CN" dirty="0">
              <a:latin typeface="Times New Roman" panose="02020603050405020304" pitchFamily="18" charset="0"/>
              <a:ea typeface="Tahoma" panose="020B0604030504040204" pitchFamily="34" charset="0"/>
              <a:cs typeface="Times New Roman" panose="02020603050405020304" pitchFamily="18" charset="0"/>
            </a:endParaRPr>
          </a:p>
          <a:p>
            <a:pPr algn="l"/>
            <a:endParaRPr lang="en-US" b="0" i="1" u="none" strike="noStrike" baseline="0" dirty="0">
              <a:latin typeface="Times-Italic"/>
            </a:endParaRPr>
          </a:p>
          <a:p>
            <a:r>
              <a:rPr lang="en-US" b="0" i="1" u="none" strike="noStrike" baseline="0" dirty="0">
                <a:latin typeface="Times-Italic"/>
              </a:rPr>
              <a:t>Hypothesis 1: Alliances wherein </a:t>
            </a:r>
            <a:r>
              <a:rPr lang="en-US" b="1" i="1" u="none" strike="noStrike" baseline="0" dirty="0">
                <a:latin typeface="Times-Italic"/>
              </a:rPr>
              <a:t>decision makers have a higher ratio of common to private benefits</a:t>
            </a:r>
            <a:r>
              <a:rPr lang="en-US" b="0" i="1" u="none" strike="noStrike" baseline="0" dirty="0">
                <a:latin typeface="Times-Italic"/>
              </a:rPr>
              <a:t> are </a:t>
            </a:r>
            <a:r>
              <a:rPr lang="en-US" b="0" i="1" u="sng" strike="noStrike" baseline="0" dirty="0">
                <a:latin typeface="Times-Italic"/>
              </a:rPr>
              <a:t>more likely to achieve success</a:t>
            </a:r>
            <a:r>
              <a:rPr lang="en-US" b="0" i="1" u="none" strike="noStrike" baseline="0" dirty="0">
                <a:latin typeface="Times-Italic"/>
              </a:rPr>
              <a:t> than alliances wherein decision makers have a lower ratio of common to private benefits.</a:t>
            </a:r>
          </a:p>
        </p:txBody>
      </p:sp>
      <p:sp>
        <p:nvSpPr>
          <p:cNvPr id="12" name="TextBox 11">
            <a:extLst>
              <a:ext uri="{FF2B5EF4-FFF2-40B4-BE49-F238E27FC236}">
                <a16:creationId xmlns:a16="http://schemas.microsoft.com/office/drawing/2014/main" id="{4767CF58-A8F5-4EE8-BF12-743696E7B980}"/>
              </a:ext>
            </a:extLst>
          </p:cNvPr>
          <p:cNvSpPr txBox="1"/>
          <p:nvPr/>
        </p:nvSpPr>
        <p:spPr>
          <a:xfrm>
            <a:off x="495300" y="4128529"/>
            <a:ext cx="11201400" cy="2862322"/>
          </a:xfrm>
          <a:prstGeom prst="rect">
            <a:avLst/>
          </a:prstGeom>
          <a:noFill/>
        </p:spPr>
        <p:txBody>
          <a:bodyPr wrap="square">
            <a:spAutoFit/>
          </a:bodyPr>
          <a:lstStyle/>
          <a:p>
            <a:pPr marL="285750" indent="-285750" algn="l">
              <a:buFont typeface="Arial" panose="020B0604020202020204" pitchFamily="34" charset="0"/>
              <a:buChar char="•"/>
            </a:pPr>
            <a:r>
              <a:rPr lang="en-US" dirty="0">
                <a:latin typeface="Times-Roman"/>
                <a:cs typeface="Times New Roman" panose="02020603050405020304" pitchFamily="18" charset="0"/>
              </a:rPr>
              <a:t>T</a:t>
            </a:r>
            <a:r>
              <a:rPr lang="en-US" sz="1800" b="0" i="0" u="none" strike="noStrike" baseline="0" dirty="0">
                <a:latin typeface="Times-Roman"/>
              </a:rPr>
              <a:t>he </a:t>
            </a:r>
            <a:r>
              <a:rPr lang="en-US" sz="1800" b="1" i="0" u="none" strike="noStrike" baseline="0" dirty="0">
                <a:latin typeface="Times-Roman"/>
              </a:rPr>
              <a:t>heterogeneity in partner scope </a:t>
            </a:r>
            <a:r>
              <a:rPr lang="en-US" sz="1800" b="0" i="0" u="none" strike="noStrike" baseline="0" dirty="0">
                <a:latin typeface="Times-Roman"/>
              </a:rPr>
              <a:t>and resultant differences in economic incentives.</a:t>
            </a:r>
            <a:r>
              <a:rPr lang="en-US" dirty="0">
                <a:latin typeface="Times-Roman"/>
              </a:rPr>
              <a:t> </a:t>
            </a:r>
            <a:r>
              <a:rPr lang="en-US" dirty="0">
                <a:latin typeface="Times-Roman"/>
                <a:cs typeface="Times New Roman" panose="02020603050405020304" pitchFamily="18" charset="0"/>
              </a:rPr>
              <a:t>W</a:t>
            </a:r>
            <a:r>
              <a:rPr lang="en-US" altLang="zh-CN" dirty="0">
                <a:latin typeface="Times-Roman"/>
                <a:cs typeface="Times New Roman" panose="02020603050405020304" pitchFamily="18" charset="0"/>
              </a:rPr>
              <a:t>hen heterogeneity increases:</a:t>
            </a:r>
          </a:p>
          <a:p>
            <a:pPr algn="l"/>
            <a:r>
              <a:rPr lang="en-US" dirty="0">
                <a:latin typeface="Times-Roman"/>
                <a:cs typeface="Times New Roman" panose="02020603050405020304" pitchFamily="18" charset="0"/>
              </a:rPr>
              <a:t>   (a)  </a:t>
            </a:r>
            <a:r>
              <a:rPr lang="en-US" sz="1800" b="1" i="0" u="none" strike="noStrike" baseline="0" dirty="0">
                <a:latin typeface="Times-Roman"/>
              </a:rPr>
              <a:t>the need for coordination </a:t>
            </a:r>
            <a:r>
              <a:rPr lang="en-US" sz="1800" b="0" i="0" u="none" strike="noStrike" baseline="0" dirty="0">
                <a:latin typeface="Times-Roman"/>
              </a:rPr>
              <a:t>is greater when exchange partners must determine the optimal allocation of effort, given differences in relative common benefits from the alliance activities. </a:t>
            </a:r>
          </a:p>
          <a:p>
            <a:pPr algn="l"/>
            <a:r>
              <a:rPr lang="en-US" dirty="0">
                <a:latin typeface="Times-Roman"/>
              </a:rPr>
              <a:t>   (b) </a:t>
            </a:r>
            <a:r>
              <a:rPr lang="en-US" sz="1800" b="1" i="0" u="none" strike="noStrike" baseline="0" dirty="0">
                <a:latin typeface="Times-Roman"/>
              </a:rPr>
              <a:t>the perception of opportunistic behavior </a:t>
            </a:r>
            <a:r>
              <a:rPr lang="en-US" sz="1800" b="0" i="0" u="none" strike="noStrike" baseline="0" dirty="0">
                <a:latin typeface="Times-Roman"/>
              </a:rPr>
              <a:t>by exchange partners increase, even when none may be present. (the potential for misunderstanding &amp; divergent expectations)</a:t>
            </a:r>
          </a:p>
          <a:p>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Hypothesis 2: Alliances in which there is </a:t>
            </a:r>
            <a:r>
              <a:rPr lang="en-US" b="1" i="1" dirty="0">
                <a:latin typeface="Times New Roman" panose="02020603050405020304" pitchFamily="18" charset="0"/>
                <a:cs typeface="Times New Roman" panose="02020603050405020304" pitchFamily="18" charset="0"/>
              </a:rPr>
              <a:t>heterogeneity in strategic alliance partners’ ratio of common to private benefits</a:t>
            </a:r>
            <a:r>
              <a:rPr lang="en-US" i="1" dirty="0">
                <a:latin typeface="Times New Roman" panose="02020603050405020304" pitchFamily="18" charset="0"/>
                <a:cs typeface="Times New Roman" panose="02020603050405020304" pitchFamily="18" charset="0"/>
              </a:rPr>
              <a:t> will have </a:t>
            </a:r>
            <a:r>
              <a:rPr lang="en-US" i="1" u="sng" dirty="0">
                <a:latin typeface="Times New Roman" panose="02020603050405020304" pitchFamily="18" charset="0"/>
                <a:cs typeface="Times New Roman" panose="02020603050405020304" pitchFamily="18" charset="0"/>
              </a:rPr>
              <a:t>a lower likelihood of success</a:t>
            </a:r>
            <a:r>
              <a:rPr lang="en-US" i="1" dirty="0">
                <a:latin typeface="Times New Roman" panose="02020603050405020304" pitchFamily="18" charset="0"/>
                <a:cs typeface="Times New Roman" panose="02020603050405020304" pitchFamily="18" charset="0"/>
              </a:rPr>
              <a:t> than alliances where exchange partners are relatively homogenous in their ratio of common to private benefits. </a:t>
            </a:r>
            <a:endParaRPr lang="en-US" dirty="0">
              <a:latin typeface="Times New Roman" panose="02020603050405020304" pitchFamily="18" charset="0"/>
              <a:cs typeface="Times New Roman" panose="02020603050405020304" pitchFamily="18" charset="0"/>
            </a:endParaRPr>
          </a:p>
          <a:p>
            <a:r>
              <a:rPr lang="en-US" sz="1800" b="0" i="0" u="none" strike="noStrike" baseline="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61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8792D5-9BE7-4DDE-A49A-A24EE5E9E447}"/>
              </a:ext>
            </a:extLst>
          </p:cNvPr>
          <p:cNvSpPr txBox="1">
            <a:spLocks/>
          </p:cNvSpPr>
          <p:nvPr/>
        </p:nvSpPr>
        <p:spPr>
          <a:xfrm>
            <a:off x="75501" y="228601"/>
            <a:ext cx="12116499" cy="604838"/>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3600" b="1" dirty="0">
                <a:latin typeface="Times New Roman" panose="02020603050405020304" pitchFamily="18" charset="0"/>
                <a:cs typeface="Times New Roman" panose="02020603050405020304" pitchFamily="18" charset="0"/>
              </a:rPr>
              <a:t>Theoretical Framework</a:t>
            </a:r>
          </a:p>
        </p:txBody>
      </p:sp>
      <p:sp>
        <p:nvSpPr>
          <p:cNvPr id="7" name="TextBox 6">
            <a:extLst>
              <a:ext uri="{FF2B5EF4-FFF2-40B4-BE49-F238E27FC236}">
                <a16:creationId xmlns:a16="http://schemas.microsoft.com/office/drawing/2014/main" id="{141AC43A-5094-42DF-97A1-7218F9DAA5B1}"/>
              </a:ext>
            </a:extLst>
          </p:cNvPr>
          <p:cNvSpPr txBox="1"/>
          <p:nvPr/>
        </p:nvSpPr>
        <p:spPr>
          <a:xfrm>
            <a:off x="785812" y="833439"/>
            <a:ext cx="6096000" cy="400110"/>
          </a:xfrm>
          <a:prstGeom prst="rect">
            <a:avLst/>
          </a:prstGeom>
          <a:noFill/>
        </p:spPr>
        <p:txBody>
          <a:bodyPr wrap="square">
            <a:spAutoFit/>
          </a:bodyPr>
          <a:lstStyle/>
          <a:p>
            <a:r>
              <a:rPr lang="en-US" sz="2000" b="1" i="0" u="none" strike="noStrike" baseline="0" dirty="0">
                <a:latin typeface="Times-Bold"/>
              </a:rPr>
              <a:t>Communication</a:t>
            </a:r>
            <a:endParaRPr lang="en-US" sz="2000" dirty="0"/>
          </a:p>
        </p:txBody>
      </p:sp>
      <p:sp>
        <p:nvSpPr>
          <p:cNvPr id="5" name="TextBox 4">
            <a:extLst>
              <a:ext uri="{FF2B5EF4-FFF2-40B4-BE49-F238E27FC236}">
                <a16:creationId xmlns:a16="http://schemas.microsoft.com/office/drawing/2014/main" id="{142A16BA-8732-44C4-BA6F-9D2CB166A55B}"/>
              </a:ext>
            </a:extLst>
          </p:cNvPr>
          <p:cNvSpPr txBox="1"/>
          <p:nvPr/>
        </p:nvSpPr>
        <p:spPr>
          <a:xfrm>
            <a:off x="785812" y="1202771"/>
            <a:ext cx="10620376" cy="4893647"/>
          </a:xfrm>
          <a:prstGeom prst="rect">
            <a:avLst/>
          </a:prstGeom>
          <a:noFill/>
        </p:spPr>
        <p:txBody>
          <a:bodyPr wrap="square">
            <a:spAutoFit/>
          </a:bodyPr>
          <a:lstStyle/>
          <a:p>
            <a:pPr algn="l"/>
            <a:r>
              <a:rPr lang="en-US" sz="1800" b="0" i="0" u="none" strike="noStrike" baseline="0" dirty="0">
                <a:latin typeface="Times-Roman"/>
              </a:rPr>
              <a:t>Even in strategic alliances wherein decision makers perceive a higher ratio of common to private benefits ratio, lack of coordination due to insufficient common knowledge, differential perceptions of other decision makers’ actions, and the </a:t>
            </a:r>
            <a:r>
              <a:rPr lang="en-US" sz="1800" b="1" i="1" u="none" strike="noStrike" baseline="0" dirty="0">
                <a:latin typeface="Times-Italic"/>
              </a:rPr>
              <a:t>bounded rationality </a:t>
            </a:r>
            <a:r>
              <a:rPr lang="en-US" sz="1800" b="0" i="0" u="none" strike="noStrike" baseline="0" dirty="0">
                <a:latin typeface="Times-Roman"/>
              </a:rPr>
              <a:t>of the participants can result in a gap between </a:t>
            </a:r>
            <a:r>
              <a:rPr lang="en-US" sz="1800" b="0" i="1" u="none" strike="noStrike" baseline="0" dirty="0">
                <a:latin typeface="Times-Roman"/>
              </a:rPr>
              <a:t>potential</a:t>
            </a:r>
            <a:r>
              <a:rPr lang="en-US" sz="1800" b="0" i="0" u="none" strike="noStrike" baseline="0" dirty="0">
                <a:latin typeface="Times-Roman"/>
              </a:rPr>
              <a:t> and </a:t>
            </a:r>
            <a:r>
              <a:rPr lang="en-US" sz="1800" b="0" i="1" u="none" strike="noStrike" baseline="0" dirty="0">
                <a:latin typeface="Times-Italic"/>
              </a:rPr>
              <a:t>realized </a:t>
            </a:r>
            <a:r>
              <a:rPr lang="en-US" sz="1800" b="0" i="0" u="none" strike="noStrike" baseline="0" dirty="0">
                <a:latin typeface="Times-Roman"/>
              </a:rPr>
              <a:t>value creation from a strategic alliance as well.</a:t>
            </a:r>
          </a:p>
          <a:p>
            <a:pPr algn="l"/>
            <a:endParaRPr lang="en-US" dirty="0">
              <a:latin typeface="Times-Roman"/>
            </a:endParaRPr>
          </a:p>
          <a:p>
            <a:pPr algn="l"/>
            <a:r>
              <a:rPr lang="en-US" b="1" dirty="0">
                <a:latin typeface="Times-Roman"/>
              </a:rPr>
              <a:t>C</a:t>
            </a:r>
            <a:r>
              <a:rPr lang="en-US" sz="1800" b="1" i="0" u="none" strike="noStrike" baseline="0" dirty="0">
                <a:latin typeface="Times-Roman"/>
              </a:rPr>
              <a:t>lassic organization theory or social psychology lenses: </a:t>
            </a:r>
            <a:r>
              <a:rPr lang="en-US" sz="1800" i="0" u="none" strike="noStrike" baseline="0" dirty="0">
                <a:latin typeface="Times-Roman"/>
              </a:rPr>
              <a:t>structural solutions </a:t>
            </a:r>
            <a:r>
              <a:rPr lang="en-US" sz="1800" i="0" u="none" strike="noStrike" baseline="0" dirty="0">
                <a:latin typeface="Times-Roman"/>
                <a:sym typeface="Wingdings" pitchFamily="2" charset="2"/>
              </a:rPr>
              <a:t> </a:t>
            </a:r>
            <a:r>
              <a:rPr lang="en-US" sz="1800" i="0" u="none" strike="noStrike" baseline="0" dirty="0">
                <a:latin typeface="Times-Roman"/>
              </a:rPr>
              <a:t>motivational/design solutions</a:t>
            </a:r>
            <a:endParaRPr lang="en-US" sz="1800" i="0" u="none" strike="noStrike" baseline="0" dirty="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1800" b="0" i="1" u="none" strike="noStrike" baseline="0" dirty="0">
                <a:latin typeface="Times New Roman" panose="02020603050405020304" pitchFamily="18" charset="0"/>
                <a:cs typeface="Times New Roman" panose="02020603050405020304" pitchFamily="18" charset="0"/>
              </a:rPr>
              <a:t>Communication</a:t>
            </a:r>
            <a:r>
              <a:rPr lang="en-US" sz="1800" b="0" i="0" u="none" strike="noStrike" baseline="0" dirty="0">
                <a:latin typeface="Times New Roman" panose="02020603050405020304" pitchFamily="18" charset="0"/>
                <a:cs typeface="Times New Roman" panose="02020603050405020304" pitchFamily="18" charset="0"/>
              </a:rPr>
              <a:t> helps change partners’ perceptions of the problem from competitive to cooperative.</a:t>
            </a:r>
          </a:p>
          <a:p>
            <a:pPr marL="285750" indent="-28575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A flow of information: </a:t>
            </a:r>
            <a:r>
              <a:rPr lang="en-US" sz="1800" b="0" i="0" u="none" strike="noStrike" baseline="0" dirty="0">
                <a:latin typeface="Times New Roman" panose="02020603050405020304" pitchFamily="18" charset="0"/>
                <a:cs typeface="Times New Roman" panose="02020603050405020304" pitchFamily="18" charset="0"/>
              </a:rPr>
              <a:t>When decision makers are aware of each other’s incentives and orientation toward the strategic alliance, there is an alleviation of fears related to potential exchange partner misconduct.</a:t>
            </a:r>
            <a:r>
              <a:rPr lang="en-US" dirty="0">
                <a:latin typeface="Times New Roman" panose="02020603050405020304" pitchFamily="18" charset="0"/>
                <a:cs typeface="Times New Roman" panose="02020603050405020304" pitchFamily="18" charset="0"/>
              </a:rPr>
              <a:t> </a:t>
            </a:r>
          </a:p>
          <a:p>
            <a:pPr marL="742950" lvl="1" indent="-28575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Communication re</a:t>
            </a:r>
            <a:r>
              <a:rPr lang="en-US" b="0" i="0" u="none" strike="noStrike" baseline="0" dirty="0">
                <a:latin typeface="Times New Roman" panose="02020603050405020304" pitchFamily="18" charset="0"/>
                <a:cs typeface="Times New Roman" panose="02020603050405020304" pitchFamily="18" charset="0"/>
              </a:rPr>
              <a:t>duces coordination costs and addresses management issues related to bounded rationality and decision biases.</a:t>
            </a:r>
          </a:p>
          <a:p>
            <a:pPr marL="285750" indent="-285750" algn="l">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t>
            </a:r>
            <a:r>
              <a:rPr lang="en-US" sz="1800" b="1" i="0" u="none" strike="noStrike" baseline="0" dirty="0">
                <a:latin typeface="Times New Roman" panose="02020603050405020304" pitchFamily="18" charset="0"/>
                <a:cs typeface="Times New Roman" panose="02020603050405020304" pitchFamily="18" charset="0"/>
              </a:rPr>
              <a:t>oral suasion, the development of group identity, and trust </a:t>
            </a:r>
          </a:p>
          <a:p>
            <a:pPr marL="742950" lvl="1" indent="-285750">
              <a:buFont typeface="Courier New" panose="02070309020205020404" pitchFamily="49" charset="0"/>
              <a:buChar char="o"/>
            </a:pPr>
            <a:r>
              <a:rPr lang="en-US" i="0" u="none" strike="noStrike" baseline="0" dirty="0">
                <a:latin typeface="Times New Roman" panose="02020603050405020304" pitchFamily="18" charset="0"/>
                <a:cs typeface="Times New Roman" panose="02020603050405020304" pitchFamily="18" charset="0"/>
              </a:rPr>
              <a:t>Communication</a:t>
            </a:r>
            <a:r>
              <a:rPr lang="en-US" b="1" i="0" u="none" strike="noStrike" baseline="0" dirty="0">
                <a:latin typeface="Times New Roman" panose="02020603050405020304" pitchFamily="18" charset="0"/>
                <a:cs typeface="Times New Roman" panose="02020603050405020304" pitchFamily="18" charset="0"/>
              </a:rPr>
              <a:t> </a:t>
            </a:r>
            <a:r>
              <a:rPr lang="en-US" b="0" i="0" u="none" strike="noStrike" baseline="0" dirty="0">
                <a:latin typeface="Times New Roman" panose="02020603050405020304" pitchFamily="18" charset="0"/>
                <a:cs typeface="Times New Roman" panose="02020603050405020304" pitchFamily="18" charset="0"/>
              </a:rPr>
              <a:t>permits the development of social capital and trust among strategic alliance partners</a:t>
            </a:r>
          </a:p>
          <a:p>
            <a:pPr algn="l"/>
            <a:endParaRPr lang="en-US" b="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Hypothesis 3: The effect of incentive alignment on the probability of success in alliances is higher in </a:t>
            </a:r>
            <a:r>
              <a:rPr lang="en-US" sz="2000" b="1" i="1" dirty="0">
                <a:latin typeface="Times New Roman" panose="02020603050405020304" pitchFamily="18" charset="0"/>
                <a:cs typeface="Times New Roman" panose="02020603050405020304" pitchFamily="18" charset="0"/>
              </a:rPr>
              <a:t>the presence of communication than in its absence</a:t>
            </a:r>
            <a:r>
              <a:rPr lang="en-US" sz="2000" i="1"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algn="l"/>
            <a:endParaRPr lang="en-US" sz="2000" dirty="0"/>
          </a:p>
        </p:txBody>
      </p:sp>
    </p:spTree>
    <p:extLst>
      <p:ext uri="{BB962C8B-B14F-4D97-AF65-F5344CB8AC3E}">
        <p14:creationId xmlns:p14="http://schemas.microsoft.com/office/powerpoint/2010/main" val="317573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9AA33-5DDD-49F5-8536-BCBA32017930}"/>
              </a:ext>
            </a:extLst>
          </p:cNvPr>
          <p:cNvSpPr>
            <a:spLocks noGrp="1"/>
          </p:cNvSpPr>
          <p:nvPr>
            <p:ph type="title"/>
          </p:nvPr>
        </p:nvSpPr>
        <p:spPr>
          <a:xfrm>
            <a:off x="0" y="204788"/>
            <a:ext cx="12192000" cy="604838"/>
          </a:xfrm>
        </p:spPr>
        <p:txBody>
          <a:bodyPr>
            <a:noAutofit/>
          </a:bodyPr>
          <a:lstStyle/>
          <a:p>
            <a:pPr algn="ctr"/>
            <a:r>
              <a:rPr lang="en-US" sz="3600" b="1" i="0" u="none" strike="noStrike" baseline="0" dirty="0">
                <a:latin typeface="Times-Bold"/>
              </a:rPr>
              <a:t>Methodology</a:t>
            </a:r>
            <a:endParaRPr lang="en-US" sz="36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9CB8849-FF8D-4E00-B849-F23B787356B6}"/>
              </a:ext>
            </a:extLst>
          </p:cNvPr>
          <p:cNvSpPr txBox="1"/>
          <p:nvPr/>
        </p:nvSpPr>
        <p:spPr>
          <a:xfrm>
            <a:off x="747713" y="767834"/>
            <a:ext cx="6096000" cy="400110"/>
          </a:xfrm>
          <a:prstGeom prst="rect">
            <a:avLst/>
          </a:prstGeom>
          <a:noFill/>
        </p:spPr>
        <p:txBody>
          <a:bodyPr wrap="square">
            <a:spAutoFit/>
          </a:bodyPr>
          <a:lstStyle/>
          <a:p>
            <a:r>
              <a:rPr lang="en-US" sz="2000" b="1" i="0" u="none" strike="noStrike" baseline="0" dirty="0">
                <a:latin typeface="Times-Bold"/>
              </a:rPr>
              <a:t>Experimental design</a:t>
            </a:r>
            <a:endParaRPr lang="en-US" sz="2000" dirty="0"/>
          </a:p>
        </p:txBody>
      </p:sp>
      <p:sp>
        <p:nvSpPr>
          <p:cNvPr id="8" name="TextBox 7">
            <a:extLst>
              <a:ext uri="{FF2B5EF4-FFF2-40B4-BE49-F238E27FC236}">
                <a16:creationId xmlns:a16="http://schemas.microsoft.com/office/drawing/2014/main" id="{D3141DF7-9E77-4BC5-9663-E9B60D1C43EE}"/>
              </a:ext>
            </a:extLst>
          </p:cNvPr>
          <p:cNvSpPr txBox="1"/>
          <p:nvPr/>
        </p:nvSpPr>
        <p:spPr>
          <a:xfrm>
            <a:off x="842963" y="2557909"/>
            <a:ext cx="5905500" cy="3970318"/>
          </a:xfrm>
          <a:prstGeom prst="rect">
            <a:avLst/>
          </a:prstGeom>
          <a:noFill/>
        </p:spPr>
        <p:txBody>
          <a:bodyPr wrap="square">
            <a:spAutoFit/>
          </a:bodyPr>
          <a:lstStyle/>
          <a:p>
            <a:pPr algn="l"/>
            <a:r>
              <a:rPr lang="en-US" sz="1800" b="1" u="none" strike="noStrike" baseline="0" dirty="0">
                <a:latin typeface="Times-Italic"/>
              </a:rPr>
              <a:t>Five treatment groups:</a:t>
            </a:r>
          </a:p>
          <a:p>
            <a:pPr algn="l"/>
            <a:r>
              <a:rPr lang="en-US" sz="1800" b="0" i="1" u="none" strike="noStrike" baseline="0" dirty="0">
                <a:latin typeface="Times-Roman"/>
                <a:cs typeface="Times New Roman" panose="02020603050405020304" pitchFamily="18" charset="0"/>
              </a:rPr>
              <a:t>1) </a:t>
            </a:r>
            <a:r>
              <a:rPr lang="en-US" sz="1800" b="0" i="1" u="none" strike="noStrike" baseline="0" dirty="0">
                <a:latin typeface="Times-Italic"/>
              </a:rPr>
              <a:t>low common benefit: </a:t>
            </a:r>
            <a:r>
              <a:rPr lang="en-US" sz="1800" b="0" i="0" u="none" strike="noStrike" baseline="0" dirty="0">
                <a:latin typeface="Times-Roman"/>
              </a:rPr>
              <a:t>a scenario where the ratio of</a:t>
            </a:r>
          </a:p>
          <a:p>
            <a:pPr algn="l"/>
            <a:r>
              <a:rPr lang="en-US" sz="1800" b="0" i="0" u="none" strike="noStrike" baseline="0" dirty="0">
                <a:latin typeface="Times-Roman"/>
              </a:rPr>
              <a:t>common to private benefits is low </a:t>
            </a:r>
          </a:p>
          <a:p>
            <a:pPr algn="l"/>
            <a:r>
              <a:rPr lang="en-US" sz="1800" b="0" i="1" u="none" strike="noStrike" baseline="0" dirty="0">
                <a:latin typeface="Times-Roman"/>
                <a:cs typeface="Times New Roman" panose="02020603050405020304" pitchFamily="18" charset="0"/>
              </a:rPr>
              <a:t>2) </a:t>
            </a:r>
            <a:r>
              <a:rPr lang="en-US" sz="1800" b="0" i="1" u="none" strike="noStrike" baseline="0" dirty="0">
                <a:latin typeface="Times-Italic"/>
              </a:rPr>
              <a:t>high common benefit: </a:t>
            </a:r>
            <a:r>
              <a:rPr lang="en-US" sz="1800" b="0" i="0" u="none" strike="noStrike" baseline="0" dirty="0">
                <a:latin typeface="Times-Roman"/>
              </a:rPr>
              <a:t>a scenario</a:t>
            </a:r>
            <a:r>
              <a:rPr lang="en-US" dirty="0">
                <a:latin typeface="Times-Roman"/>
              </a:rPr>
              <a:t> </a:t>
            </a:r>
            <a:r>
              <a:rPr lang="en-US" sz="1800" b="0" i="0" u="none" strike="noStrike" baseline="0" dirty="0">
                <a:latin typeface="Times-Roman"/>
              </a:rPr>
              <a:t>where all of the decision makers have a high common to private benefit ratio, </a:t>
            </a:r>
          </a:p>
          <a:p>
            <a:pPr algn="l"/>
            <a:r>
              <a:rPr lang="en-US" sz="1800" b="0" i="1" u="none" strike="noStrike" baseline="0" dirty="0">
                <a:latin typeface="Times-Italic"/>
              </a:rPr>
              <a:t>3) mixed common benefit </a:t>
            </a:r>
            <a:r>
              <a:rPr lang="en-US" sz="1800" b="0" i="0" u="none" strike="noStrike" baseline="0" dirty="0">
                <a:latin typeface="Times-Roman"/>
              </a:rPr>
              <a:t>allows for heterogeneity in the ratio of common to private benefit among the alliance partners</a:t>
            </a:r>
            <a:r>
              <a:rPr lang="en-US" dirty="0">
                <a:latin typeface="Times-Roman"/>
              </a:rPr>
              <a:t>.</a:t>
            </a:r>
          </a:p>
          <a:p>
            <a:pPr algn="l"/>
            <a:r>
              <a:rPr lang="en-US" sz="1800" b="0" i="1" u="none" strike="noStrike" baseline="0" dirty="0">
                <a:latin typeface="Times-Italic"/>
              </a:rPr>
              <a:t>4) high common benefit with communication </a:t>
            </a:r>
          </a:p>
          <a:p>
            <a:pPr algn="l"/>
            <a:r>
              <a:rPr lang="en-US" sz="1800" b="0" i="1" u="none" strike="noStrike" baseline="0" dirty="0">
                <a:latin typeface="Times-Italic"/>
              </a:rPr>
              <a:t>5) mixed common benefit with communication</a:t>
            </a:r>
          </a:p>
          <a:p>
            <a:pPr algn="l"/>
            <a:endParaRPr lang="en-US" sz="1800" b="1" i="0" u="none" strike="noStrike" baseline="0" dirty="0">
              <a:latin typeface="Times-Roman"/>
            </a:endParaRPr>
          </a:p>
          <a:p>
            <a:pPr algn="l"/>
            <a:r>
              <a:rPr lang="en-US" b="1" dirty="0">
                <a:latin typeface="Times-Roman"/>
              </a:rPr>
              <a:t>C</a:t>
            </a:r>
            <a:r>
              <a:rPr lang="en-US" sz="1800" b="1" i="0" u="none" strike="noStrike" baseline="0" dirty="0">
                <a:latin typeface="Times-Roman"/>
              </a:rPr>
              <a:t>omparisons between the different treatments </a:t>
            </a:r>
            <a:r>
              <a:rPr lang="en-US" sz="1800" b="0" i="0" u="none" strike="noStrike" baseline="0" dirty="0">
                <a:latin typeface="Times-Roman"/>
              </a:rPr>
              <a:t>permit an assessment of the individual and interaction effects of economic incentives and communication on strategic alliance outcomes.</a:t>
            </a:r>
            <a:endParaRPr lang="en-US" sz="1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9B29FC6-CAB8-4C26-8C25-6933FA17913E}"/>
              </a:ext>
            </a:extLst>
          </p:cNvPr>
          <p:cNvSpPr txBox="1"/>
          <p:nvPr/>
        </p:nvSpPr>
        <p:spPr>
          <a:xfrm>
            <a:off x="800101" y="1304122"/>
            <a:ext cx="4629150" cy="1200329"/>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Participants:</a:t>
            </a:r>
            <a:r>
              <a:rPr lang="en-US" dirty="0">
                <a:latin typeface="Times New Roman" panose="02020603050405020304" pitchFamily="18" charset="0"/>
                <a:cs typeface="Times New Roman" panose="02020603050405020304" pitchFamily="18" charset="0"/>
              </a:rPr>
              <a:t> 405 participants who participated as decision makers in strategic alliances. (60 executive MBA students, 300 MBA students, 45 senior-level undergraduates)</a:t>
            </a:r>
            <a:endParaRPr lang="en-US" b="1"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51C06B95-9E4C-46B1-A1B8-A79914E0CDE4}"/>
              </a:ext>
            </a:extLst>
          </p:cNvPr>
          <p:cNvPicPr>
            <a:picLocks noChangeAspect="1"/>
          </p:cNvPicPr>
          <p:nvPr/>
        </p:nvPicPr>
        <p:blipFill>
          <a:blip r:embed="rId2"/>
          <a:stretch>
            <a:fillRect/>
          </a:stretch>
        </p:blipFill>
        <p:spPr>
          <a:xfrm>
            <a:off x="6919913" y="1091266"/>
            <a:ext cx="4257675" cy="2257425"/>
          </a:xfrm>
          <a:prstGeom prst="rect">
            <a:avLst/>
          </a:prstGeom>
        </p:spPr>
      </p:pic>
      <p:sp>
        <p:nvSpPr>
          <p:cNvPr id="17" name="TextBox 16">
            <a:extLst>
              <a:ext uri="{FF2B5EF4-FFF2-40B4-BE49-F238E27FC236}">
                <a16:creationId xmlns:a16="http://schemas.microsoft.com/office/drawing/2014/main" id="{CC4556EC-BA2E-4DE3-BBCF-59479AAA4882}"/>
              </a:ext>
            </a:extLst>
          </p:cNvPr>
          <p:cNvSpPr txBox="1"/>
          <p:nvPr/>
        </p:nvSpPr>
        <p:spPr>
          <a:xfrm>
            <a:off x="6843713" y="3849056"/>
            <a:ext cx="4600575" cy="286232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Implementations: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differences in the ratio of common to private benefits are implemented by differences in bonus structure across the alliance simulations.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“Communication” is implemented via a free-form chat box, similar to an instant messaging system, that records all prior messages for others to view and allows for private one-on-one messages.</a:t>
            </a:r>
          </a:p>
        </p:txBody>
      </p:sp>
    </p:spTree>
    <p:extLst>
      <p:ext uri="{BB962C8B-B14F-4D97-AF65-F5344CB8AC3E}">
        <p14:creationId xmlns:p14="http://schemas.microsoft.com/office/powerpoint/2010/main" val="122567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E430D8BF-F787-44A0-A5E7-230FB8A7E698}"/>
              </a:ext>
            </a:extLst>
          </p:cNvPr>
          <p:cNvPicPr>
            <a:picLocks noChangeAspect="1"/>
          </p:cNvPicPr>
          <p:nvPr/>
        </p:nvPicPr>
        <p:blipFill>
          <a:blip r:embed="rId2"/>
          <a:stretch>
            <a:fillRect/>
          </a:stretch>
        </p:blipFill>
        <p:spPr>
          <a:xfrm>
            <a:off x="866968" y="657226"/>
            <a:ext cx="5609068" cy="5951306"/>
          </a:xfrm>
          <a:prstGeom prst="rect">
            <a:avLst/>
          </a:prstGeom>
        </p:spPr>
      </p:pic>
      <p:sp>
        <p:nvSpPr>
          <p:cNvPr id="2" name="Title 1">
            <a:extLst>
              <a:ext uri="{FF2B5EF4-FFF2-40B4-BE49-F238E27FC236}">
                <a16:creationId xmlns:a16="http://schemas.microsoft.com/office/drawing/2014/main" id="{2319AA33-5DDD-49F5-8536-BCBA32017930}"/>
              </a:ext>
            </a:extLst>
          </p:cNvPr>
          <p:cNvSpPr>
            <a:spLocks noGrp="1"/>
          </p:cNvSpPr>
          <p:nvPr>
            <p:ph type="title"/>
          </p:nvPr>
        </p:nvSpPr>
        <p:spPr>
          <a:xfrm>
            <a:off x="0" y="52388"/>
            <a:ext cx="12192000" cy="604838"/>
          </a:xfrm>
        </p:spPr>
        <p:txBody>
          <a:bodyPr>
            <a:noAutofit/>
          </a:bodyPr>
          <a:lstStyle/>
          <a:p>
            <a:pPr algn="ctr"/>
            <a:r>
              <a:rPr lang="en-US" sz="3600" b="1" i="0" u="none" strike="noStrike" baseline="0" dirty="0">
                <a:latin typeface="Times-Bold"/>
              </a:rPr>
              <a:t>Results</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A2AA223-83F4-4A24-9837-BF502C17C22B}"/>
              </a:ext>
            </a:extLst>
          </p:cNvPr>
          <p:cNvSpPr txBox="1"/>
          <p:nvPr/>
        </p:nvSpPr>
        <p:spPr>
          <a:xfrm>
            <a:off x="6994277" y="1588570"/>
            <a:ext cx="4718091" cy="400110"/>
          </a:xfrm>
          <a:prstGeom prst="rect">
            <a:avLst/>
          </a:prstGeom>
          <a:noFill/>
        </p:spPr>
        <p:txBody>
          <a:bodyPr wrap="square">
            <a:spAutoFit/>
          </a:bodyPr>
          <a:lstStyle/>
          <a:p>
            <a:r>
              <a:rPr lang="en-US" sz="2000" b="0" i="0" u="none" strike="noStrike" baseline="0" dirty="0">
                <a:solidFill>
                  <a:srgbClr val="0000FF"/>
                </a:solidFill>
                <a:latin typeface="Times-Roman"/>
              </a:rPr>
              <a:t>H1 is corroborated </a:t>
            </a:r>
          </a:p>
        </p:txBody>
      </p:sp>
      <p:sp>
        <p:nvSpPr>
          <p:cNvPr id="17" name="Rectangle 16">
            <a:extLst>
              <a:ext uri="{FF2B5EF4-FFF2-40B4-BE49-F238E27FC236}">
                <a16:creationId xmlns:a16="http://schemas.microsoft.com/office/drawing/2014/main" id="{03CF9E8F-F8A9-404A-A769-9B8F36CF1540}"/>
              </a:ext>
            </a:extLst>
          </p:cNvPr>
          <p:cNvSpPr/>
          <p:nvPr/>
        </p:nvSpPr>
        <p:spPr>
          <a:xfrm>
            <a:off x="2356365" y="1617747"/>
            <a:ext cx="4176332" cy="320772"/>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03E966-1E65-4719-8D11-0AC60BC6B957}"/>
              </a:ext>
            </a:extLst>
          </p:cNvPr>
          <p:cNvSpPr/>
          <p:nvPr/>
        </p:nvSpPr>
        <p:spPr>
          <a:xfrm>
            <a:off x="2369373" y="3492088"/>
            <a:ext cx="4106663" cy="281583"/>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D19115C-0838-4F6C-BF28-2DFAF3569D09}"/>
              </a:ext>
            </a:extLst>
          </p:cNvPr>
          <p:cNvSpPr txBox="1"/>
          <p:nvPr/>
        </p:nvSpPr>
        <p:spPr>
          <a:xfrm>
            <a:off x="6994277" y="3501469"/>
            <a:ext cx="4525530" cy="2554545"/>
          </a:xfrm>
          <a:prstGeom prst="rect">
            <a:avLst/>
          </a:prstGeom>
          <a:noFill/>
        </p:spPr>
        <p:txBody>
          <a:bodyPr wrap="square">
            <a:spAutoFit/>
          </a:bodyPr>
          <a:lstStyle/>
          <a:p>
            <a:r>
              <a:rPr lang="en-US" sz="2000" b="0" i="0" u="none" strike="noStrike" baseline="0" dirty="0">
                <a:solidFill>
                  <a:srgbClr val="0000FF"/>
                </a:solidFill>
                <a:latin typeface="Times-Roman"/>
              </a:rPr>
              <a:t>H2 is corroborated:</a:t>
            </a:r>
          </a:p>
          <a:p>
            <a:pPr algn="l"/>
            <a:endParaRPr lang="en-US" sz="2000" b="0" i="0" u="none" strike="noStrike" baseline="0" dirty="0">
              <a:solidFill>
                <a:srgbClr val="0000FF"/>
              </a:solidFill>
              <a:latin typeface="Times-Roman"/>
            </a:endParaRPr>
          </a:p>
          <a:p>
            <a:pPr algn="l"/>
            <a:r>
              <a:rPr lang="en-US" sz="2000" b="0" i="0" u="none" strike="noStrike" baseline="0" dirty="0">
                <a:solidFill>
                  <a:srgbClr val="0000FF"/>
                </a:solidFill>
                <a:latin typeface="Times-Roman"/>
              </a:rPr>
              <a:t>Regardless of whether there is communication or not, the homogeneous </a:t>
            </a:r>
            <a:r>
              <a:rPr lang="en-US" sz="2000" b="0" i="1" u="none" strike="noStrike" baseline="0" dirty="0">
                <a:solidFill>
                  <a:srgbClr val="0000FF"/>
                </a:solidFill>
                <a:latin typeface="Times-Italic"/>
              </a:rPr>
              <a:t>high common benefit </a:t>
            </a:r>
            <a:r>
              <a:rPr lang="en-US" sz="2000" b="0" i="0" u="none" strike="noStrike" baseline="0" dirty="0">
                <a:solidFill>
                  <a:srgbClr val="0000FF"/>
                </a:solidFill>
                <a:latin typeface="Times-Roman"/>
              </a:rPr>
              <a:t>treatment has significantly higher performance than the heterogeneous </a:t>
            </a:r>
            <a:r>
              <a:rPr lang="en-US" sz="2000" b="0" i="1" u="none" strike="noStrike" baseline="0" dirty="0">
                <a:solidFill>
                  <a:srgbClr val="0000FF"/>
                </a:solidFill>
                <a:latin typeface="Times-Italic"/>
              </a:rPr>
              <a:t>mixed common benefit </a:t>
            </a:r>
            <a:r>
              <a:rPr lang="en-US" sz="2000" b="0" i="0" u="none" strike="noStrike" baseline="0" dirty="0">
                <a:solidFill>
                  <a:srgbClr val="0000FF"/>
                </a:solidFill>
                <a:latin typeface="Times-Roman"/>
              </a:rPr>
              <a:t>treatment.</a:t>
            </a:r>
          </a:p>
        </p:txBody>
      </p:sp>
      <p:sp>
        <p:nvSpPr>
          <p:cNvPr id="22" name="Rectangle 21">
            <a:extLst>
              <a:ext uri="{FF2B5EF4-FFF2-40B4-BE49-F238E27FC236}">
                <a16:creationId xmlns:a16="http://schemas.microsoft.com/office/drawing/2014/main" id="{4B46D945-B029-4B3B-AA7C-11C3E12A8081}"/>
              </a:ext>
            </a:extLst>
          </p:cNvPr>
          <p:cNvSpPr/>
          <p:nvPr/>
        </p:nvSpPr>
        <p:spPr>
          <a:xfrm>
            <a:off x="2356365" y="5419838"/>
            <a:ext cx="4176332" cy="320772"/>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51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9AA33-5DDD-49F5-8536-BCBA32017930}"/>
              </a:ext>
            </a:extLst>
          </p:cNvPr>
          <p:cNvSpPr>
            <a:spLocks noGrp="1"/>
          </p:cNvSpPr>
          <p:nvPr>
            <p:ph type="title"/>
          </p:nvPr>
        </p:nvSpPr>
        <p:spPr>
          <a:xfrm>
            <a:off x="0" y="52388"/>
            <a:ext cx="12192000" cy="604838"/>
          </a:xfrm>
        </p:spPr>
        <p:txBody>
          <a:bodyPr>
            <a:noAutofit/>
          </a:bodyPr>
          <a:lstStyle/>
          <a:p>
            <a:pPr algn="ctr"/>
            <a:r>
              <a:rPr lang="en-US" sz="3600" b="1" i="0" u="none" strike="noStrike" baseline="0" dirty="0">
                <a:latin typeface="Times-Bold"/>
              </a:rPr>
              <a:t>Results</a:t>
            </a:r>
            <a:endParaRPr lang="en-US" sz="3600" b="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AA2AA223-83F4-4A24-9837-BF502C17C22B}"/>
              </a:ext>
            </a:extLst>
          </p:cNvPr>
          <p:cNvSpPr txBox="1"/>
          <p:nvPr/>
        </p:nvSpPr>
        <p:spPr>
          <a:xfrm>
            <a:off x="8209527" y="1793138"/>
            <a:ext cx="3547043" cy="2862322"/>
          </a:xfrm>
          <a:prstGeom prst="rect">
            <a:avLst/>
          </a:prstGeom>
          <a:noFill/>
        </p:spPr>
        <p:txBody>
          <a:bodyPr wrap="square">
            <a:spAutoFit/>
          </a:bodyPr>
          <a:lstStyle/>
          <a:p>
            <a:r>
              <a:rPr lang="en-US" sz="2000" b="0" i="0" u="none" strike="noStrike" baseline="0" dirty="0">
                <a:solidFill>
                  <a:srgbClr val="0000FF"/>
                </a:solidFill>
                <a:latin typeface="Times-Roman"/>
              </a:rPr>
              <a:t>H3 is corroborated</a:t>
            </a:r>
          </a:p>
          <a:p>
            <a:pPr algn="l"/>
            <a:endParaRPr lang="en-US" sz="2000" dirty="0">
              <a:solidFill>
                <a:srgbClr val="0000FF"/>
              </a:solidFill>
              <a:latin typeface="Times-Roman"/>
            </a:endParaRPr>
          </a:p>
          <a:p>
            <a:pPr algn="l"/>
            <a:r>
              <a:rPr lang="en-US" sz="2000" dirty="0">
                <a:solidFill>
                  <a:srgbClr val="0000FF"/>
                </a:solidFill>
                <a:latin typeface="Times-Roman"/>
              </a:rPr>
              <a:t>W</a:t>
            </a:r>
            <a:r>
              <a:rPr lang="en-US" sz="2000" b="0" i="0" u="none" strike="noStrike" baseline="0" dirty="0">
                <a:solidFill>
                  <a:srgbClr val="0000FF"/>
                </a:solidFill>
                <a:latin typeface="Times-Roman"/>
              </a:rPr>
              <a:t>hen economic incentives are in place, adding communication in the </a:t>
            </a:r>
            <a:r>
              <a:rPr lang="en-US" sz="2000" b="0" i="1" u="none" strike="noStrike" baseline="0" dirty="0">
                <a:solidFill>
                  <a:srgbClr val="0000FF"/>
                </a:solidFill>
                <a:latin typeface="Times-Italic"/>
              </a:rPr>
              <a:t>high common benefit treatment </a:t>
            </a:r>
            <a:r>
              <a:rPr lang="en-US" sz="2000" b="0" u="none" strike="noStrike" baseline="0" dirty="0">
                <a:solidFill>
                  <a:srgbClr val="0000FF"/>
                </a:solidFill>
                <a:latin typeface="Times-Italic"/>
              </a:rPr>
              <a:t>and </a:t>
            </a:r>
            <a:r>
              <a:rPr lang="en-US" sz="2000" b="0" i="0" u="none" strike="noStrike" baseline="0" dirty="0">
                <a:solidFill>
                  <a:srgbClr val="0000FF"/>
                </a:solidFill>
                <a:latin typeface="Times-Roman"/>
              </a:rPr>
              <a:t>in the </a:t>
            </a:r>
            <a:r>
              <a:rPr lang="en-US" sz="2000" b="0" i="1" u="none" strike="noStrike" baseline="0" dirty="0">
                <a:solidFill>
                  <a:srgbClr val="0000FF"/>
                </a:solidFill>
                <a:latin typeface="Times-Italic"/>
              </a:rPr>
              <a:t>mixed common benefit </a:t>
            </a:r>
            <a:r>
              <a:rPr lang="en-US" sz="2000" b="0" i="0" u="none" strike="noStrike" baseline="0" dirty="0">
                <a:solidFill>
                  <a:srgbClr val="0000FF"/>
                </a:solidFill>
                <a:latin typeface="Times-Roman"/>
              </a:rPr>
              <a:t>treatment</a:t>
            </a:r>
            <a:r>
              <a:rPr lang="en-US" sz="2000" i="1" dirty="0">
                <a:solidFill>
                  <a:srgbClr val="0000FF"/>
                </a:solidFill>
                <a:latin typeface="Times-Italic"/>
              </a:rPr>
              <a:t> s</a:t>
            </a:r>
            <a:r>
              <a:rPr lang="en-US" sz="2000" b="0" i="0" u="none" strike="noStrike" baseline="0" dirty="0">
                <a:solidFill>
                  <a:srgbClr val="0000FF"/>
                </a:solidFill>
                <a:latin typeface="Times-Roman"/>
              </a:rPr>
              <a:t>ignificantly increase the success rate.</a:t>
            </a:r>
            <a:endParaRPr lang="en-US" sz="2000" dirty="0">
              <a:solidFill>
                <a:srgbClr val="0000FF"/>
              </a:solidFill>
            </a:endParaRPr>
          </a:p>
        </p:txBody>
      </p:sp>
      <p:pic>
        <p:nvPicPr>
          <p:cNvPr id="16" name="Picture 15">
            <a:extLst>
              <a:ext uri="{FF2B5EF4-FFF2-40B4-BE49-F238E27FC236}">
                <a16:creationId xmlns:a16="http://schemas.microsoft.com/office/drawing/2014/main" id="{66BCE0B3-A0E3-49E6-99AA-DA4F34B18520}"/>
              </a:ext>
            </a:extLst>
          </p:cNvPr>
          <p:cNvPicPr>
            <a:picLocks noChangeAspect="1"/>
          </p:cNvPicPr>
          <p:nvPr/>
        </p:nvPicPr>
        <p:blipFill>
          <a:blip r:embed="rId2"/>
          <a:stretch>
            <a:fillRect/>
          </a:stretch>
        </p:blipFill>
        <p:spPr>
          <a:xfrm>
            <a:off x="934472" y="841706"/>
            <a:ext cx="7073388" cy="5380206"/>
          </a:xfrm>
          <a:prstGeom prst="rect">
            <a:avLst/>
          </a:prstGeom>
        </p:spPr>
      </p:pic>
      <p:sp>
        <p:nvSpPr>
          <p:cNvPr id="17" name="Rectangle 16">
            <a:extLst>
              <a:ext uri="{FF2B5EF4-FFF2-40B4-BE49-F238E27FC236}">
                <a16:creationId xmlns:a16="http://schemas.microsoft.com/office/drawing/2014/main" id="{03CF9E8F-F8A9-404A-A769-9B8F36CF1540}"/>
              </a:ext>
            </a:extLst>
          </p:cNvPr>
          <p:cNvSpPr/>
          <p:nvPr/>
        </p:nvSpPr>
        <p:spPr>
          <a:xfrm>
            <a:off x="3326046" y="2097345"/>
            <a:ext cx="4272733" cy="37385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2855A73-AA98-476E-84CC-4E0532E4B829}"/>
              </a:ext>
            </a:extLst>
          </p:cNvPr>
          <p:cNvSpPr/>
          <p:nvPr/>
        </p:nvSpPr>
        <p:spPr>
          <a:xfrm>
            <a:off x="3403211" y="4477872"/>
            <a:ext cx="4272733" cy="37385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179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19AA33-5DDD-49F5-8536-BCBA32017930}"/>
              </a:ext>
            </a:extLst>
          </p:cNvPr>
          <p:cNvSpPr>
            <a:spLocks noGrp="1"/>
          </p:cNvSpPr>
          <p:nvPr>
            <p:ph type="title"/>
          </p:nvPr>
        </p:nvSpPr>
        <p:spPr>
          <a:xfrm>
            <a:off x="2930110" y="-376"/>
            <a:ext cx="9147589" cy="1485900"/>
          </a:xfrm>
        </p:spPr>
        <p:txBody>
          <a:bodyPr vert="horz" lIns="91440" tIns="45720" rIns="91440" bIns="45720" rtlCol="0" anchor="t">
            <a:normAutofit/>
          </a:bodyPr>
          <a:lstStyle/>
          <a:p>
            <a:pPr algn="ctr"/>
            <a:r>
              <a:rPr lang="en-US" sz="4000" b="1" i="0" u="none" strike="noStrike" dirty="0"/>
              <a:t>Conclusion and Questions</a:t>
            </a:r>
            <a:endParaRPr lang="en-US" sz="4000" b="1" dirty="0"/>
          </a:p>
        </p:txBody>
      </p:sp>
      <p:sp>
        <p:nvSpPr>
          <p:cNvPr id="11" name="Rectangle 10">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a:extLst>
              <a:ext uri="{FF2B5EF4-FFF2-40B4-BE49-F238E27FC236}">
                <a16:creationId xmlns:a16="http://schemas.microsoft.com/office/drawing/2014/main" id="{F99E94F4-8DBC-49A3-A654-64BE6831E23B}"/>
              </a:ext>
            </a:extLst>
          </p:cNvPr>
          <p:cNvSpPr txBox="1"/>
          <p:nvPr/>
        </p:nvSpPr>
        <p:spPr>
          <a:xfrm>
            <a:off x="3246418" y="742574"/>
            <a:ext cx="8945581" cy="5981350"/>
          </a:xfrm>
          <a:prstGeom prst="rect">
            <a:avLst/>
          </a:prstGeom>
        </p:spPr>
        <p:txBody>
          <a:bodyPr vert="horz" lIns="91440" tIns="45720" rIns="91440" bIns="45720" rtlCol="0">
            <a:normAutofit fontScale="92500"/>
          </a:bodyPr>
          <a:lstStyle/>
          <a:p>
            <a:pPr indent="-384048" defTabSz="914400">
              <a:lnSpc>
                <a:spcPct val="94000"/>
              </a:lnSpc>
              <a:spcAft>
                <a:spcPts val="200"/>
              </a:spcAft>
              <a:buFont typeface="Franklin Gothic Book" panose="020B0503020102020204" pitchFamily="34" charset="0"/>
            </a:pPr>
            <a:r>
              <a:rPr lang="en-US" sz="2400" b="1" dirty="0">
                <a:solidFill>
                  <a:schemeClr val="tx2"/>
                </a:solidFill>
              </a:rPr>
              <a:t>E</a:t>
            </a:r>
            <a:r>
              <a:rPr lang="en-US" sz="2400" b="1" i="0" u="none" strike="noStrike" dirty="0">
                <a:solidFill>
                  <a:schemeClr val="tx2"/>
                </a:solidFill>
              </a:rPr>
              <a:t>conomic incentives </a:t>
            </a:r>
            <a:r>
              <a:rPr lang="en-US" sz="2400" b="0" i="1" u="none" strike="noStrike" dirty="0">
                <a:solidFill>
                  <a:schemeClr val="tx2"/>
                </a:solidFill>
              </a:rPr>
              <a:t>and </a:t>
            </a:r>
            <a:r>
              <a:rPr lang="en-US" sz="2400" b="1" i="0" u="none" strike="noStrike" dirty="0">
                <a:solidFill>
                  <a:schemeClr val="tx2"/>
                </a:solidFill>
              </a:rPr>
              <a:t>interpersonal (communication) processes </a:t>
            </a:r>
            <a:r>
              <a:rPr lang="en-US" sz="2400" b="0" i="0" u="none" strike="noStrike" dirty="0">
                <a:solidFill>
                  <a:schemeClr val="tx2"/>
                </a:solidFill>
              </a:rPr>
              <a:t>to overcome bounded rationality are both important to decision making in strategic alliances.</a:t>
            </a:r>
          </a:p>
          <a:p>
            <a:pPr indent="-384048" defTabSz="914400">
              <a:lnSpc>
                <a:spcPct val="94000"/>
              </a:lnSpc>
              <a:spcAft>
                <a:spcPts val="200"/>
              </a:spcAft>
              <a:buFont typeface="Franklin Gothic Book" panose="020B0503020102020204" pitchFamily="34" charset="0"/>
            </a:pPr>
            <a:endParaRPr lang="en-US" sz="2400" dirty="0">
              <a:solidFill>
                <a:schemeClr val="tx2"/>
              </a:solidFill>
            </a:endParaRPr>
          </a:p>
          <a:p>
            <a:pPr indent="-384048" defTabSz="914400">
              <a:lnSpc>
                <a:spcPct val="94000"/>
              </a:lnSpc>
              <a:spcAft>
                <a:spcPts val="200"/>
              </a:spcAft>
              <a:buFont typeface="Franklin Gothic Book" panose="020B0503020102020204" pitchFamily="34" charset="0"/>
            </a:pPr>
            <a:r>
              <a:rPr lang="en-US" sz="2400" b="1" dirty="0">
                <a:solidFill>
                  <a:schemeClr val="tx2"/>
                </a:solidFill>
              </a:rPr>
              <a:t>Questions</a:t>
            </a:r>
            <a:r>
              <a:rPr lang="en-US" sz="2400" dirty="0">
                <a:solidFill>
                  <a:schemeClr val="tx2"/>
                </a:solidFill>
              </a:rPr>
              <a:t>:</a:t>
            </a:r>
          </a:p>
          <a:p>
            <a:pPr indent="-384048" defTabSz="914400">
              <a:lnSpc>
                <a:spcPct val="94000"/>
              </a:lnSpc>
              <a:spcAft>
                <a:spcPts val="200"/>
              </a:spcAft>
              <a:buFont typeface="Franklin Gothic Book" panose="020B0503020102020204" pitchFamily="34" charset="0"/>
            </a:pPr>
            <a:endParaRPr lang="en-US" sz="2400" dirty="0">
              <a:solidFill>
                <a:schemeClr val="tx2"/>
              </a:solidFill>
            </a:endParaRPr>
          </a:p>
          <a:p>
            <a:pPr indent="-384048" defTabSz="914400">
              <a:lnSpc>
                <a:spcPct val="94000"/>
              </a:lnSpc>
              <a:spcAft>
                <a:spcPts val="200"/>
              </a:spcAft>
              <a:buFont typeface="Franklin Gothic Book" panose="020B0503020102020204" pitchFamily="34" charset="0"/>
            </a:pPr>
            <a:r>
              <a:rPr lang="en-US" sz="2400" dirty="0">
                <a:solidFill>
                  <a:schemeClr val="tx2"/>
                </a:solidFill>
                <a:effectLst/>
              </a:rPr>
              <a:t>This paper justifies its usage of the experiment to mimic strategic alliance partners’ decisions in several ways (the indifference between EMBA and students in the experiment, the work experience of EMBA, and so on). Thus, to what extent can individual-level or group-level decisions represent organizational-level decisions? Is there any category of firm decisions that is more suitable for this method?</a:t>
            </a:r>
          </a:p>
          <a:p>
            <a:pPr indent="-384048" defTabSz="914400">
              <a:lnSpc>
                <a:spcPct val="94000"/>
              </a:lnSpc>
              <a:spcAft>
                <a:spcPts val="200"/>
              </a:spcAft>
              <a:buFont typeface="Franklin Gothic Book" panose="020B0503020102020204" pitchFamily="34" charset="0"/>
            </a:pPr>
            <a:endParaRPr lang="en-US" sz="2400" dirty="0">
              <a:solidFill>
                <a:schemeClr val="tx2"/>
              </a:solidFill>
            </a:endParaRPr>
          </a:p>
          <a:p>
            <a:pPr indent="-384048" defTabSz="914400">
              <a:lnSpc>
                <a:spcPct val="94000"/>
              </a:lnSpc>
              <a:spcAft>
                <a:spcPts val="200"/>
              </a:spcAft>
              <a:buFont typeface="Franklin Gothic Book" panose="020B0503020102020204" pitchFamily="34" charset="0"/>
            </a:pPr>
            <a:r>
              <a:rPr lang="en-US" sz="2400" dirty="0">
                <a:solidFill>
                  <a:schemeClr val="tx2"/>
                </a:solidFill>
                <a:effectLst/>
              </a:rPr>
              <a:t>Strategic alliances are inherently fragile; threats among alliance members can prevent “deviant behavior” to preserve an alliance. </a:t>
            </a:r>
            <a:r>
              <a:rPr lang="en-US" sz="2400" dirty="0">
                <a:solidFill>
                  <a:schemeClr val="tx2"/>
                </a:solidFill>
              </a:rPr>
              <a:t>H</a:t>
            </a:r>
            <a:r>
              <a:rPr lang="en-US" sz="2400" dirty="0">
                <a:solidFill>
                  <a:schemeClr val="tx2"/>
                </a:solidFill>
                <a:effectLst/>
              </a:rPr>
              <a:t>ow might future research be designed to examine  the dynamics, effectiveness, and takeaways for future</a:t>
            </a:r>
            <a:r>
              <a:rPr lang="en-US" sz="2400" dirty="0">
                <a:solidFill>
                  <a:schemeClr val="tx2"/>
                </a:solidFill>
              </a:rPr>
              <a:t> situations in which </a:t>
            </a:r>
            <a:r>
              <a:rPr lang="en-US" sz="2400" dirty="0">
                <a:solidFill>
                  <a:schemeClr val="tx2"/>
                </a:solidFill>
                <a:effectLst/>
              </a:rPr>
              <a:t>alliance members can/do threaten each other?</a:t>
            </a:r>
          </a:p>
          <a:p>
            <a:pPr indent="-384048" defTabSz="914400">
              <a:lnSpc>
                <a:spcPct val="94000"/>
              </a:lnSpc>
              <a:spcAft>
                <a:spcPts val="200"/>
              </a:spcAft>
              <a:buFont typeface="Franklin Gothic Book" panose="020B0503020102020204" pitchFamily="34" charset="0"/>
            </a:pPr>
            <a:endParaRPr lang="en-US" sz="1500" dirty="0">
              <a:solidFill>
                <a:schemeClr val="tx2"/>
              </a:solidFill>
            </a:endParaRPr>
          </a:p>
        </p:txBody>
      </p:sp>
    </p:spTree>
    <p:extLst>
      <p:ext uri="{BB962C8B-B14F-4D97-AF65-F5344CB8AC3E}">
        <p14:creationId xmlns:p14="http://schemas.microsoft.com/office/powerpoint/2010/main" val="3171001611"/>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
  <TotalTime>1326</TotalTime>
  <Words>1160</Words>
  <Application>Microsoft Office PowerPoint</Application>
  <PresentationFormat>Widescreen</PresentationFormat>
  <Paragraphs>82</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Courier New</vt:lpstr>
      <vt:lpstr>Franklin Gothic Book</vt:lpstr>
      <vt:lpstr>Times New Roman</vt:lpstr>
      <vt:lpstr>Times-Bold</vt:lpstr>
      <vt:lpstr>Times-Italic</vt:lpstr>
      <vt:lpstr>Times-Roman</vt:lpstr>
      <vt:lpstr>Wingdings</vt:lpstr>
      <vt:lpstr>Crop</vt:lpstr>
      <vt:lpstr>The Role of Incentives and Communication in Strategic Alliances:  An Experimental Investigation</vt:lpstr>
      <vt:lpstr>Introduction</vt:lpstr>
      <vt:lpstr>Theoretical Framework</vt:lpstr>
      <vt:lpstr>PowerPoint Presentation</vt:lpstr>
      <vt:lpstr>PowerPoint Presentation</vt:lpstr>
      <vt:lpstr>Methodology</vt:lpstr>
      <vt:lpstr>Results</vt:lpstr>
      <vt:lpstr>Results</vt:lpstr>
      <vt:lpstr>Conclusion and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Incentives and Communication in Strategic Alliances:  An Experimental Investigation</dc:title>
  <dc:creator>wang xin</dc:creator>
  <cp:lastModifiedBy>Mahoney, Joseph T</cp:lastModifiedBy>
  <cp:revision>27</cp:revision>
  <dcterms:created xsi:type="dcterms:W3CDTF">2021-02-21T07:32:30Z</dcterms:created>
  <dcterms:modified xsi:type="dcterms:W3CDTF">2023-02-14T04:35:06Z</dcterms:modified>
</cp:coreProperties>
</file>